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42"/>
  </p:notesMasterIdLst>
  <p:sldIdLst>
    <p:sldId id="264" r:id="rId2"/>
    <p:sldId id="303" r:id="rId3"/>
    <p:sldId id="304" r:id="rId4"/>
    <p:sldId id="308" r:id="rId5"/>
    <p:sldId id="309" r:id="rId6"/>
    <p:sldId id="310" r:id="rId7"/>
    <p:sldId id="302" r:id="rId8"/>
    <p:sldId id="256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7" r:id="rId17"/>
    <p:sldId id="301" r:id="rId18"/>
    <p:sldId id="275" r:id="rId19"/>
    <p:sldId id="274" r:id="rId20"/>
    <p:sldId id="293" r:id="rId21"/>
    <p:sldId id="267" r:id="rId22"/>
    <p:sldId id="292" r:id="rId23"/>
    <p:sldId id="280" r:id="rId24"/>
    <p:sldId id="281" r:id="rId25"/>
    <p:sldId id="286" r:id="rId26"/>
    <p:sldId id="287" r:id="rId27"/>
    <p:sldId id="290" r:id="rId28"/>
    <p:sldId id="291" r:id="rId29"/>
    <p:sldId id="278" r:id="rId30"/>
    <p:sldId id="279" r:id="rId31"/>
    <p:sldId id="283" r:id="rId32"/>
    <p:sldId id="284" r:id="rId33"/>
    <p:sldId id="285" r:id="rId34"/>
    <p:sldId id="282" r:id="rId35"/>
    <p:sldId id="288" r:id="rId36"/>
    <p:sldId id="305" r:id="rId37"/>
    <p:sldId id="306" r:id="rId38"/>
    <p:sldId id="307" r:id="rId39"/>
    <p:sldId id="311" r:id="rId40"/>
    <p:sldId id="261" r:id="rId41"/>
  </p:sldIdLst>
  <p:sldSz cx="12192000" cy="6858000"/>
  <p:notesSz cx="6858000" cy="9144000"/>
  <p:embeddedFontLst>
    <p:embeddedFont>
      <p:font typeface="Verdana" panose="020B0604030504040204" pitchFamily="34" charset="0"/>
      <p:regular r:id="rId43"/>
      <p:bold r:id="rId44"/>
      <p:italic r:id="rId45"/>
      <p:boldItalic r:id="rId46"/>
    </p:embeddedFont>
  </p:embeddedFontLst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1C35E4F-05F3-2CBA-09C1-C8D1C55B56B7}" name="Teresa Angelica Jaña Obregon" initials="TJ" userId="S::teresa.jana@junaeb.cl::bbf17ede-1544-424b-b17b-502381d242d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DDF1"/>
    <a:srgbClr val="FACFFF"/>
    <a:srgbClr val="02527A"/>
    <a:srgbClr val="00618E"/>
    <a:srgbClr val="036D99"/>
    <a:srgbClr val="016482"/>
    <a:srgbClr val="1579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C89407-14B2-48C6-9679-A5A77EE30450}" v="810" dt="2024-08-22T00:09:27.2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974" autoAdjust="0"/>
  </p:normalViewPr>
  <p:slideViewPr>
    <p:cSldViewPr snapToGrid="0">
      <p:cViewPr varScale="1">
        <p:scale>
          <a:sx n="89" d="100"/>
          <a:sy n="89" d="100"/>
        </p:scale>
        <p:origin x="13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9BFDC-4607-4B69-B8E3-AA72340D62AB}" type="datetimeFigureOut">
              <a:rPr lang="es-CL" smtClean="0"/>
              <a:t>22-08-2024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C6C5E-FF35-4428-B5BB-8CEFEF815D1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88108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5C6C5E-FF35-4428-B5BB-8CEFEF815D1F}" type="slidenum">
              <a:rPr lang="es-CL" smtClean="0"/>
              <a:t>38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18975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5C6C5E-FF35-4428-B5BB-8CEFEF815D1F}" type="slidenum">
              <a:rPr lang="es-CL" smtClean="0"/>
              <a:t>39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03232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BB2E4E-B98A-A750-8B1E-6524BD4EAB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4288332-F1EE-33BF-5B45-1A200F32A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5B3B98-1F35-2571-2127-FBF808645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C7F5-E518-4449-946A-19B136B5AE60}" type="datetimeFigureOut">
              <a:rPr lang="es-CL" smtClean="0"/>
              <a:t>22-08-2024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63A704-98C6-66F7-16A4-FD9D3A176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CBF382-37BB-1D07-C348-49F902FEF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97A0-6419-AF42-932A-B78F8253A79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0560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E17812-5009-FDBB-D715-C2F17A1D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43FEB97-A016-8FBE-F5F2-2BCAAD5DBE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A5B0DC-7649-54CD-48C0-233735025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C7F5-E518-4449-946A-19B136B5AE60}" type="datetimeFigureOut">
              <a:rPr lang="es-CL" smtClean="0"/>
              <a:t>22-08-2024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C31BC4-5D42-8637-F23B-8E1069891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E3F471-0CA8-813C-66E8-901D5847E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97A0-6419-AF42-932A-B78F8253A79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6475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BF2BE8E-122B-208E-AA0A-F945838CAA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71A70B4-5709-FAC1-33E2-E5FB52C9C4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BC9EB0-E730-7B0A-E8E4-F2320958E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C7F5-E518-4449-946A-19B136B5AE60}" type="datetimeFigureOut">
              <a:rPr lang="es-CL" smtClean="0"/>
              <a:t>22-08-2024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D6A8E3-8103-948B-637E-A849052B2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D73046-5A5F-F2B2-9A74-5762F54FA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97A0-6419-AF42-932A-B78F8253A79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21939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10B83-DC68-9CB3-26B7-4BF431E64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4D6B77-DE55-9EA4-D61B-55B86C8AA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D0F218-2C10-EA3B-F7AE-0264E288D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C7F5-E518-4449-946A-19B136B5AE60}" type="datetimeFigureOut">
              <a:rPr lang="es-CL" smtClean="0"/>
              <a:t>22-08-2024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1CBA92-01EA-1D08-2239-CF0FFCDC7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5C1B88-7307-6767-48F4-246D0A715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97A0-6419-AF42-932A-B78F8253A79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5064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6C807F-E144-68C9-4CF6-0DE08A38D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1A2E76-457B-7287-B7E9-E9E0C0329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543A65-2F11-AA1E-77EF-105EFE872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C7F5-E518-4449-946A-19B136B5AE60}" type="datetimeFigureOut">
              <a:rPr lang="es-CL" smtClean="0"/>
              <a:t>22-08-2024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4E56C3-B3AC-C0A2-8DD9-4A929F328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9C9E63-EF4B-8B6B-ED24-5F94ABB5F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97A0-6419-AF42-932A-B78F8253A79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5947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0E349D-4DC3-473B-8F65-39637FA39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79EC74-3BED-0EC0-A81D-ABF62D8EA3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CDB8607-A831-A890-B567-C1FB1B6B6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3EA23B4-0DDB-C92A-0F15-0E6EA7BD1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C7F5-E518-4449-946A-19B136B5AE60}" type="datetimeFigureOut">
              <a:rPr lang="es-CL" smtClean="0"/>
              <a:t>22-08-2024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CA4E32-0664-5619-B9B8-DACF76306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7265E81-350E-7AD7-07E7-D8E8FB6B5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97A0-6419-AF42-932A-B78F8253A79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4165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39D109-6A2C-B571-14A0-44C5AB059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06526DC-4B7E-4F4A-EE9C-B56B667F3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B3363DA-D93B-9EF9-6EC8-4791CFECA9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5717B66-E752-3E4A-EBC2-B83868CCDE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89A5DA4-0FAA-0B34-F9C5-3BF6BA45D7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0DD547D-F7B2-2C0E-6461-DF7D60790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C7F5-E518-4449-946A-19B136B5AE60}" type="datetimeFigureOut">
              <a:rPr lang="es-CL" smtClean="0"/>
              <a:t>22-08-2024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9EA7A0E-03D0-2F1B-E853-5B889468B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3F9D20C-8EDA-6C22-480D-0511DF57D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97A0-6419-AF42-932A-B78F8253A79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82617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B0667C-FEAC-9C31-1374-C0646181A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966692A-5F61-0710-C8FF-59DF39CAC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C7F5-E518-4449-946A-19B136B5AE60}" type="datetimeFigureOut">
              <a:rPr lang="es-CL" smtClean="0"/>
              <a:t>22-08-2024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9F07708-C669-14CE-CB26-F3E90AD0D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C44FB31-07CA-99F2-87EE-CACB901A3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97A0-6419-AF42-932A-B78F8253A79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84184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7A01ABA-625E-E0AF-9AEC-66EA634C6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C7F5-E518-4449-946A-19B136B5AE60}" type="datetimeFigureOut">
              <a:rPr lang="es-CL" smtClean="0"/>
              <a:t>22-08-2024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7FAB593-4E61-C6C7-3157-492AA8BBF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CE66AF0-BD7C-9477-BF60-E3A026D9D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97A0-6419-AF42-932A-B78F8253A79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72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070B0B-0B05-C121-0BCE-BEC87F493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501E35-458B-9994-798D-B9A0F18B7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80BE5C4-C899-255C-1F46-7AC0440FEC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7632B27-C254-B8E3-62B7-5CCCD12F9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C7F5-E518-4449-946A-19B136B5AE60}" type="datetimeFigureOut">
              <a:rPr lang="es-CL" smtClean="0"/>
              <a:t>22-08-2024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18DC910-7602-05AE-09F8-916F2697A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CD2E9C-173C-D527-44FE-C66C13E94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97A0-6419-AF42-932A-B78F8253A79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8694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27D945-95CD-1229-D8B6-A77538730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A1D679D-5D35-60D4-FCB1-1BE1614B02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EC2AD80-C7EA-9B40-BD68-B5367D287F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40AA2C-5479-20E7-0FB6-45C3CE459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C7F5-E518-4449-946A-19B136B5AE60}" type="datetimeFigureOut">
              <a:rPr lang="es-CL" smtClean="0"/>
              <a:t>22-08-2024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0D4D459-E153-FE8E-DEC5-39932B735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B5170DD-2945-2163-DBF8-D850028FB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97A0-6419-AF42-932A-B78F8253A79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9105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7F2359B-04E4-01ED-689A-93A1663A0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D5BCEEC-C96B-0DC0-4290-32F18394F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E2851F-2CF1-6901-1409-D84ED8AA56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5C7F5-E518-4449-946A-19B136B5AE60}" type="datetimeFigureOut">
              <a:rPr lang="es-CL" smtClean="0"/>
              <a:t>22-08-2024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2B1A28-07FD-79E1-FE0A-90EE1D5E27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DA1963-E09C-389D-ABAF-717B8D7A19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097A0-6419-AF42-932A-B78F8253A79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094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2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emf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atrón de fondo&#10;&#10;Descripción generada automáticamente">
            <a:extLst>
              <a:ext uri="{FF2B5EF4-FFF2-40B4-BE49-F238E27FC236}">
                <a16:creationId xmlns:a16="http://schemas.microsoft.com/office/drawing/2014/main" id="{63B0884C-A1B0-A1C1-EF09-6A4E1DD9DF7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3D92715-0318-70F5-60FF-7BF10CF806A9}"/>
              </a:ext>
            </a:extLst>
          </p:cNvPr>
          <p:cNvSpPr txBox="1"/>
          <p:nvPr/>
        </p:nvSpPr>
        <p:spPr>
          <a:xfrm>
            <a:off x="1470581" y="1291472"/>
            <a:ext cx="992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s-CL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ISTEMA DE ENCUESTAS DE VULNERABILIDAD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F7410E0-1674-12A3-E49D-BE431234A1F0}"/>
              </a:ext>
            </a:extLst>
          </p:cNvPr>
          <p:cNvSpPr txBox="1"/>
          <p:nvPr/>
        </p:nvSpPr>
        <p:spPr>
          <a:xfrm>
            <a:off x="1611984" y="3200633"/>
            <a:ext cx="9275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Manual de Navegación Modalidad de Personas Jóvenes y Adultas EPJA</a:t>
            </a:r>
            <a:endParaRPr lang="es-CL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9D328AB-0E78-AA9E-B685-B30DD390A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851" y="0"/>
            <a:ext cx="3640297" cy="185351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A4680246-EC55-5C4E-A6AA-7DD85544DD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75851" y="5522760"/>
            <a:ext cx="3640297" cy="68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761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34A47185-2420-9234-DB3B-0A36277F92B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F0F387A-3C53-0960-A5A7-97FD3398E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855" y="969647"/>
            <a:ext cx="11087945" cy="548763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4A6E601-E943-53E7-4244-57F48F1B96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5851" y="0"/>
            <a:ext cx="3640297" cy="18535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64571F-565D-EE7D-2591-C4B896882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24746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/>
              <a:t>REGISTRAR DATOS ADMINISTRADOR - RBD</a:t>
            </a:r>
            <a:endParaRPr lang="es-CL" sz="3200" b="1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8706E72-509C-F979-FB6B-58D6E5310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887" y="980388"/>
            <a:ext cx="11621193" cy="5196575"/>
          </a:xfrm>
        </p:spPr>
        <p:txBody>
          <a:bodyPr/>
          <a:lstStyle/>
          <a:p>
            <a:pPr marL="0" indent="0">
              <a:buNone/>
            </a:pPr>
            <a:r>
              <a:rPr lang="es-CL" sz="2800" b="1" dirty="0"/>
              <a:t> </a:t>
            </a:r>
            <a:endParaRPr lang="es-CL" dirty="0"/>
          </a:p>
        </p:txBody>
      </p:sp>
      <p:sp>
        <p:nvSpPr>
          <p:cNvPr id="9" name="5 Rectángulo">
            <a:extLst>
              <a:ext uri="{FF2B5EF4-FFF2-40B4-BE49-F238E27FC236}">
                <a16:creationId xmlns:a16="http://schemas.microsoft.com/office/drawing/2014/main" id="{D76F1A4A-8677-FE10-2E51-C317C5FC96EC}"/>
              </a:ext>
            </a:extLst>
          </p:cNvPr>
          <p:cNvSpPr/>
          <p:nvPr/>
        </p:nvSpPr>
        <p:spPr>
          <a:xfrm>
            <a:off x="2720694" y="2514358"/>
            <a:ext cx="8345977" cy="29764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6 Llamada con línea 1">
            <a:extLst>
              <a:ext uri="{FF2B5EF4-FFF2-40B4-BE49-F238E27FC236}">
                <a16:creationId xmlns:a16="http://schemas.microsoft.com/office/drawing/2014/main" id="{0BD6D431-8F1E-B2D4-2022-85E00EE335FB}"/>
              </a:ext>
            </a:extLst>
          </p:cNvPr>
          <p:cNvSpPr/>
          <p:nvPr/>
        </p:nvSpPr>
        <p:spPr>
          <a:xfrm>
            <a:off x="3934351" y="747770"/>
            <a:ext cx="7132320" cy="1671330"/>
          </a:xfrm>
          <a:prstGeom prst="borderCallout1">
            <a:avLst>
              <a:gd name="adj1" fmla="val 183707"/>
              <a:gd name="adj2" fmla="val -38722"/>
              <a:gd name="adj3" fmla="val 65295"/>
              <a:gd name="adj4" fmla="val 620"/>
            </a:avLst>
          </a:prstGeom>
          <a:solidFill>
            <a:srgbClr val="F1DDF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s-CL" sz="1600" b="1" dirty="0">
                <a:solidFill>
                  <a:schemeClr val="tx1"/>
                </a:solidFill>
                <a:ea typeface="Calibri"/>
                <a:cs typeface="Calibri"/>
              </a:rPr>
              <a:t>Registra</a:t>
            </a:r>
            <a:r>
              <a:rPr lang="es-CL" sz="1600" b="1" dirty="0">
                <a:solidFill>
                  <a:schemeClr val="tx1"/>
                </a:solidFill>
              </a:rPr>
              <a:t>r y/o actualizar datos en Mi cuenta</a:t>
            </a:r>
            <a:endParaRPr lang="es-CL" sz="1600" b="1" dirty="0">
              <a:solidFill>
                <a:schemeClr val="tx1"/>
              </a:solidFill>
              <a:ea typeface="Calibri"/>
              <a:cs typeface="Calibri"/>
            </a:endParaRPr>
          </a:p>
          <a:p>
            <a:r>
              <a:rPr lang="es-CL" sz="1600" dirty="0">
                <a:solidFill>
                  <a:schemeClr val="tx1"/>
                </a:solidFill>
              </a:rPr>
              <a:t>Ingresar Nombres, apellido paterno y materno, correo electrónico y teléfono </a:t>
            </a:r>
            <a:r>
              <a:rPr lang="es-CL" sz="1600" b="1" u="sng" dirty="0">
                <a:solidFill>
                  <a:schemeClr val="tx1"/>
                </a:solidFill>
              </a:rPr>
              <a:t>del/la responsable de la Encuesta</a:t>
            </a:r>
            <a:r>
              <a:rPr lang="es-CL" sz="1600" dirty="0">
                <a:solidFill>
                  <a:schemeClr val="tx1"/>
                </a:solidFill>
              </a:rPr>
              <a:t>.</a:t>
            </a:r>
          </a:p>
          <a:p>
            <a:endParaRPr lang="es-CL" sz="1600" dirty="0">
              <a:solidFill>
                <a:schemeClr val="tx1"/>
              </a:solidFill>
              <a:ea typeface="Calibri"/>
              <a:cs typeface="Calibri"/>
            </a:endParaRPr>
          </a:p>
          <a:p>
            <a:r>
              <a:rPr lang="es-CL" sz="1600" dirty="0">
                <a:solidFill>
                  <a:schemeClr val="tx1"/>
                </a:solidFill>
              </a:rPr>
              <a:t>También se requiere el Correo Electrónico y Teléfono </a:t>
            </a:r>
            <a:r>
              <a:rPr lang="es-CL" sz="1600" b="1" u="sng" dirty="0">
                <a:solidFill>
                  <a:schemeClr val="tx1"/>
                </a:solidFill>
              </a:rPr>
              <a:t>del/la Director/a</a:t>
            </a:r>
            <a:r>
              <a:rPr lang="es-CL" sz="1600" dirty="0">
                <a:solidFill>
                  <a:schemeClr val="tx1"/>
                </a:solidFill>
              </a:rPr>
              <a:t>, ya que será utilizado para comunicaciones futuras.</a:t>
            </a:r>
            <a:endParaRPr lang="es-CL" sz="1600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19" name="3 Llamada con línea 1">
            <a:extLst>
              <a:ext uri="{FF2B5EF4-FFF2-40B4-BE49-F238E27FC236}">
                <a16:creationId xmlns:a16="http://schemas.microsoft.com/office/drawing/2014/main" id="{9BF1AAAC-4BC1-042B-5D5C-627EB222737C}"/>
              </a:ext>
            </a:extLst>
          </p:cNvPr>
          <p:cNvSpPr/>
          <p:nvPr/>
        </p:nvSpPr>
        <p:spPr>
          <a:xfrm>
            <a:off x="5200588" y="3158836"/>
            <a:ext cx="5522829" cy="2011680"/>
          </a:xfrm>
          <a:prstGeom prst="borderCallout1">
            <a:avLst>
              <a:gd name="adj1" fmla="val 112807"/>
              <a:gd name="adj2" fmla="val 93860"/>
              <a:gd name="adj3" fmla="val 98465"/>
              <a:gd name="adj4" fmla="val 80708"/>
            </a:avLst>
          </a:prstGeom>
          <a:solidFill>
            <a:srgbClr val="F1DDF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s-CL" sz="1600" dirty="0">
              <a:solidFill>
                <a:schemeClr val="tx1"/>
              </a:solidFill>
            </a:endParaRPr>
          </a:p>
          <a:p>
            <a:r>
              <a:rPr lang="es-CL" sz="1600" dirty="0">
                <a:solidFill>
                  <a:schemeClr val="tx1"/>
                </a:solidFill>
              </a:rPr>
              <a:t>Si desea Ingresar una </a:t>
            </a:r>
            <a:r>
              <a:rPr lang="es-CL" sz="1600" b="1" u="sng" dirty="0">
                <a:solidFill>
                  <a:schemeClr val="tx1"/>
                </a:solidFill>
              </a:rPr>
              <a:t>Nueva Clave </a:t>
            </a:r>
            <a:r>
              <a:rPr lang="es-CL" sz="1600" dirty="0">
                <a:solidFill>
                  <a:schemeClr val="tx1"/>
                </a:solidFill>
              </a:rPr>
              <a:t>para el usuario, digítela directamente. Evite usar el copiar y pegar para confirmar la clave.</a:t>
            </a:r>
          </a:p>
          <a:p>
            <a:endParaRPr lang="es-CL" sz="1600" dirty="0">
              <a:solidFill>
                <a:schemeClr val="tx1"/>
              </a:solidFill>
            </a:endParaRPr>
          </a:p>
          <a:p>
            <a:r>
              <a:rPr lang="es-CL" sz="1600" dirty="0">
                <a:solidFill>
                  <a:schemeClr val="tx1"/>
                </a:solidFill>
              </a:rPr>
              <a:t>Esta opción se sugiere para resguardar el acceso y mantener las normas de seguridad de la Información, sin embargo, en establecimientos en que varias personas ingresan datos debe estar en conocimiento de todas ellas.</a:t>
            </a:r>
            <a:endParaRPr lang="es-CL" sz="1600" dirty="0">
              <a:solidFill>
                <a:schemeClr val="tx1"/>
              </a:solidFill>
              <a:cs typeface="Calibri"/>
            </a:endParaRPr>
          </a:p>
          <a:p>
            <a:endParaRPr lang="es-E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63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34A47185-2420-9234-DB3B-0A36277F92B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4A6E601-E943-53E7-4244-57F48F1B9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851" y="0"/>
            <a:ext cx="3640297" cy="18535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64571F-565D-EE7D-2591-C4B896882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022" y="2194560"/>
            <a:ext cx="10555778" cy="1729046"/>
          </a:xfrm>
        </p:spPr>
        <p:txBody>
          <a:bodyPr>
            <a:noAutofit/>
          </a:bodyPr>
          <a:lstStyle/>
          <a:p>
            <a:pPr algn="ctr"/>
            <a:br>
              <a:rPr lang="es-ES" sz="3600" b="1" dirty="0"/>
            </a:br>
            <a:r>
              <a:rPr lang="es-CL" sz="4000" b="1" dirty="0"/>
              <a:t>¿Cómo seleccionar las encuestas a responder desde el perfil establecimiento?</a:t>
            </a:r>
          </a:p>
        </p:txBody>
      </p:sp>
    </p:spTree>
    <p:extLst>
      <p:ext uri="{BB962C8B-B14F-4D97-AF65-F5344CB8AC3E}">
        <p14:creationId xmlns:p14="http://schemas.microsoft.com/office/powerpoint/2010/main" val="2928594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34A47185-2420-9234-DB3B-0A36277F92B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4A6E601-E943-53E7-4244-57F48F1B9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851" y="0"/>
            <a:ext cx="3640297" cy="18535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64571F-565D-EE7D-2591-C4B896882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022" y="2194560"/>
            <a:ext cx="10555778" cy="1729046"/>
          </a:xfrm>
        </p:spPr>
        <p:txBody>
          <a:bodyPr>
            <a:noAutofit/>
          </a:bodyPr>
          <a:lstStyle/>
          <a:p>
            <a:pPr algn="ctr"/>
            <a:br>
              <a:rPr lang="es-ES" sz="3600" b="1" dirty="0"/>
            </a:br>
            <a:endParaRPr lang="es-CL" sz="3600" b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F5898C3-7690-8707-8745-9FDB6753F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474" y="185351"/>
            <a:ext cx="11921059" cy="6209904"/>
          </a:xfrm>
          <a:prstGeom prst="rect">
            <a:avLst/>
          </a:prstGeom>
        </p:spPr>
      </p:pic>
      <p:sp>
        <p:nvSpPr>
          <p:cNvPr id="10" name="3 Llamada con línea 1">
            <a:extLst>
              <a:ext uri="{FF2B5EF4-FFF2-40B4-BE49-F238E27FC236}">
                <a16:creationId xmlns:a16="http://schemas.microsoft.com/office/drawing/2014/main" id="{3EED9866-0F98-2017-3B73-F8EE61F24E8C}"/>
              </a:ext>
            </a:extLst>
          </p:cNvPr>
          <p:cNvSpPr/>
          <p:nvPr/>
        </p:nvSpPr>
        <p:spPr>
          <a:xfrm>
            <a:off x="4002791" y="228150"/>
            <a:ext cx="7617016" cy="4862300"/>
          </a:xfrm>
          <a:prstGeom prst="borderCallout1">
            <a:avLst>
              <a:gd name="adj1" fmla="val 32443"/>
              <a:gd name="adj2" fmla="val -520"/>
              <a:gd name="adj3" fmla="val 33218"/>
              <a:gd name="adj4" fmla="val -21877"/>
            </a:avLst>
          </a:prstGeom>
          <a:solidFill>
            <a:srgbClr val="F1DDF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s-CL" sz="1600" dirty="0">
                <a:solidFill>
                  <a:schemeClr val="tx1"/>
                </a:solidFill>
              </a:rPr>
              <a:t>El menú de </a:t>
            </a:r>
            <a:r>
              <a:rPr lang="es-CL" sz="1600" b="1" u="sng" dirty="0">
                <a:solidFill>
                  <a:schemeClr val="tx1"/>
                </a:solidFill>
              </a:rPr>
              <a:t>Encuestas</a:t>
            </a:r>
            <a:r>
              <a:rPr lang="es-CL" sz="1600" dirty="0">
                <a:solidFill>
                  <a:schemeClr val="tx1"/>
                </a:solidFill>
              </a:rPr>
              <a:t> </a:t>
            </a:r>
            <a:r>
              <a:rPr lang="es-MX" sz="1600" dirty="0">
                <a:solidFill>
                  <a:schemeClr val="tx1"/>
                </a:solidFill>
              </a:rPr>
              <a:t>da inicio a las opciones para ingresar encuestas al sistema</a:t>
            </a:r>
            <a:r>
              <a:rPr lang="es-CL" sz="1600" dirty="0">
                <a:solidFill>
                  <a:schemeClr val="tx1"/>
                </a:solidFill>
              </a:rPr>
              <a:t>.</a:t>
            </a:r>
            <a:endParaRPr lang="es-CL" sz="1600" dirty="0">
              <a:solidFill>
                <a:schemeClr val="tx1"/>
              </a:solidFill>
              <a:cs typeface="Calibri"/>
            </a:endParaRPr>
          </a:p>
          <a:p>
            <a:endParaRPr lang="es-CL" sz="1600" dirty="0">
              <a:solidFill>
                <a:schemeClr val="tx1"/>
              </a:solidFill>
              <a:cs typeface="Calibri"/>
            </a:endParaRPr>
          </a:p>
          <a:p>
            <a:r>
              <a:rPr lang="es-CL" sz="1600" dirty="0">
                <a:solidFill>
                  <a:schemeClr val="tx1"/>
                </a:solidFill>
              </a:rPr>
              <a:t>El menú </a:t>
            </a:r>
            <a:r>
              <a:rPr lang="es-CL" sz="1600" b="1" u="sng" dirty="0">
                <a:solidFill>
                  <a:schemeClr val="tx1"/>
                </a:solidFill>
              </a:rPr>
              <a:t>Informes</a:t>
            </a:r>
            <a:r>
              <a:rPr lang="es-CL" sz="1600" dirty="0">
                <a:solidFill>
                  <a:schemeClr val="tx1"/>
                </a:solidFill>
              </a:rPr>
              <a:t> </a:t>
            </a:r>
            <a:r>
              <a:rPr lang="es-MX" sz="1600" dirty="0">
                <a:solidFill>
                  <a:schemeClr val="tx1"/>
                </a:solidFill>
              </a:rPr>
              <a:t>permite acceder a los informes de avance de las encuestas que se ingresan durante el proceso.</a:t>
            </a:r>
            <a:endParaRPr lang="es-CL" sz="1600" dirty="0">
              <a:solidFill>
                <a:schemeClr val="tx1"/>
              </a:solidFill>
              <a:cs typeface="Calibri"/>
            </a:endParaRPr>
          </a:p>
          <a:p>
            <a:endParaRPr lang="es-MX" sz="1600" dirty="0">
              <a:solidFill>
                <a:schemeClr val="tx1"/>
              </a:solidFill>
              <a:ea typeface="Calibri"/>
              <a:cs typeface="Calibri"/>
            </a:endParaRPr>
          </a:p>
          <a:p>
            <a:r>
              <a:rPr lang="es-MX" sz="1600" dirty="0">
                <a:solidFill>
                  <a:schemeClr val="tx1"/>
                </a:solidFill>
                <a:ea typeface="Calibri"/>
                <a:cs typeface="Calibri"/>
              </a:rPr>
              <a:t>El menú </a:t>
            </a:r>
            <a:r>
              <a:rPr lang="es-MX" sz="1600" b="1" u="sng" dirty="0">
                <a:solidFill>
                  <a:schemeClr val="tx1"/>
                </a:solidFill>
                <a:ea typeface="Calibri"/>
                <a:cs typeface="Calibri"/>
              </a:rPr>
              <a:t>Documentos de apoyo</a:t>
            </a:r>
            <a:r>
              <a:rPr lang="es-MX" sz="1600" dirty="0">
                <a:solidFill>
                  <a:schemeClr val="tx1"/>
                </a:solidFill>
                <a:ea typeface="Calibri"/>
                <a:cs typeface="Calibri"/>
              </a:rPr>
              <a:t> contiene las encuestas e instructivos del período en curso, la guía de navegación para usar la plataforma y la Reportería de resultados,  videos y  otros documentos de capacitación.</a:t>
            </a:r>
          </a:p>
          <a:p>
            <a:endParaRPr lang="es-CL" sz="1600" dirty="0">
              <a:solidFill>
                <a:schemeClr val="tx1"/>
              </a:solidFill>
              <a:cs typeface="Calibri"/>
            </a:endParaRPr>
          </a:p>
          <a:p>
            <a:r>
              <a:rPr lang="es-CL" sz="1600" dirty="0">
                <a:solidFill>
                  <a:schemeClr val="tx1"/>
                </a:solidFill>
              </a:rPr>
              <a:t>Dependiendo de su perfil de usuario, algunas opciones de administración se pueden encontrar en el menú de </a:t>
            </a:r>
            <a:r>
              <a:rPr lang="es-CL" sz="1600" b="1" u="sng" dirty="0">
                <a:solidFill>
                  <a:schemeClr val="tx1"/>
                </a:solidFill>
              </a:rPr>
              <a:t>Administración</a:t>
            </a:r>
            <a:endParaRPr lang="es-CL" sz="1600" b="1" u="sng" dirty="0">
              <a:solidFill>
                <a:schemeClr val="tx1"/>
              </a:solidFill>
              <a:ea typeface="Calibri"/>
              <a:cs typeface="Calibri"/>
            </a:endParaRPr>
          </a:p>
          <a:p>
            <a:endParaRPr lang="es-CL" sz="1600" dirty="0">
              <a:solidFill>
                <a:schemeClr val="tx1"/>
              </a:solidFill>
              <a:cs typeface="Calibri"/>
            </a:endParaRPr>
          </a:p>
          <a:p>
            <a:r>
              <a:rPr lang="es-CL" sz="1600" dirty="0">
                <a:solidFill>
                  <a:schemeClr val="tx1"/>
                </a:solidFill>
              </a:rPr>
              <a:t>El menú </a:t>
            </a:r>
            <a:r>
              <a:rPr lang="es-CL" sz="1600" b="1" u="sng" dirty="0">
                <a:solidFill>
                  <a:schemeClr val="tx1"/>
                </a:solidFill>
              </a:rPr>
              <a:t>Mi Cuenta </a:t>
            </a:r>
            <a:r>
              <a:rPr lang="es-CL" sz="1600" dirty="0">
                <a:solidFill>
                  <a:schemeClr val="tx1"/>
                </a:solidFill>
              </a:rPr>
              <a:t>le permite acceder a los documentos de apoyo, módulo mi cuenta y salir de su sesión, aunque usted no cierre el navegador. </a:t>
            </a:r>
            <a:endParaRPr lang="es-CL" sz="1600" dirty="0">
              <a:solidFill>
                <a:schemeClr val="tx1"/>
              </a:solidFill>
              <a:cs typeface="Calibri"/>
            </a:endParaRPr>
          </a:p>
          <a:p>
            <a:endParaRPr lang="es-CL" sz="1600" dirty="0">
              <a:solidFill>
                <a:schemeClr val="tx1"/>
              </a:solidFill>
              <a:ea typeface="Calibri" panose="020F0502020204030204"/>
              <a:cs typeface="Calibri" panose="020F0502020204030204"/>
            </a:endParaRPr>
          </a:p>
          <a:p>
            <a:r>
              <a:rPr lang="es-CL" sz="1600" b="1" dirty="0">
                <a:solidFill>
                  <a:schemeClr val="tx1"/>
                </a:solidFill>
              </a:rPr>
              <a:t>Nota: </a:t>
            </a:r>
            <a:r>
              <a:rPr lang="es-CL" sz="1600" dirty="0">
                <a:solidFill>
                  <a:schemeClr val="tx1"/>
                </a:solidFill>
              </a:rPr>
              <a:t>Si usted tiene varias pestañas abiertas y sólo cierra la pestaña de la aplicación, la sesión no se finaliza  hasta que cierre por completo el navegador. Por esta razón se recomienda usar la opción “</a:t>
            </a:r>
            <a:r>
              <a:rPr lang="es-CL" sz="1600" b="1" u="sng" dirty="0">
                <a:solidFill>
                  <a:schemeClr val="tx1"/>
                </a:solidFill>
              </a:rPr>
              <a:t>Cerrar sesión</a:t>
            </a:r>
            <a:r>
              <a:rPr lang="es-CL" sz="1600" dirty="0">
                <a:solidFill>
                  <a:schemeClr val="tx1"/>
                </a:solidFill>
              </a:rPr>
              <a:t>” o salir por completo del navegador.</a:t>
            </a:r>
            <a:endParaRPr lang="es-CL" sz="1600" dirty="0">
              <a:solidFill>
                <a:schemeClr val="tx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5463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34A47185-2420-9234-DB3B-0A36277F92B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4A6E601-E943-53E7-4244-57F48F1B9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851" y="0"/>
            <a:ext cx="3640297" cy="18535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64571F-565D-EE7D-2591-C4B896882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022" y="2194560"/>
            <a:ext cx="10555778" cy="1729046"/>
          </a:xfrm>
        </p:spPr>
        <p:txBody>
          <a:bodyPr>
            <a:noAutofit/>
          </a:bodyPr>
          <a:lstStyle/>
          <a:p>
            <a:pPr algn="ctr"/>
            <a:br>
              <a:rPr lang="es-ES" sz="3600" b="1"/>
            </a:br>
            <a:endParaRPr lang="es-CL" sz="36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5B3D13B-6D28-99F7-6D09-455157F655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34" y="725157"/>
            <a:ext cx="11986953" cy="4984151"/>
          </a:xfrm>
          <a:prstGeom prst="rect">
            <a:avLst/>
          </a:prstGeom>
        </p:spPr>
      </p:pic>
      <p:sp>
        <p:nvSpPr>
          <p:cNvPr id="6" name="3 Llamada con línea 1">
            <a:extLst>
              <a:ext uri="{FF2B5EF4-FFF2-40B4-BE49-F238E27FC236}">
                <a16:creationId xmlns:a16="http://schemas.microsoft.com/office/drawing/2014/main" id="{08D8CD76-AB4C-83EC-0037-4073836D8409}"/>
              </a:ext>
            </a:extLst>
          </p:cNvPr>
          <p:cNvSpPr/>
          <p:nvPr/>
        </p:nvSpPr>
        <p:spPr>
          <a:xfrm>
            <a:off x="6303478" y="1346662"/>
            <a:ext cx="4046098" cy="1422177"/>
          </a:xfrm>
          <a:prstGeom prst="borderCallout1">
            <a:avLst>
              <a:gd name="adj1" fmla="val 53849"/>
              <a:gd name="adj2" fmla="val -129"/>
              <a:gd name="adj3" fmla="val 59991"/>
              <a:gd name="adj4" fmla="val -137482"/>
            </a:avLst>
          </a:prstGeom>
          <a:solidFill>
            <a:srgbClr val="F1DDF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s-CL" sz="1600" dirty="0">
                <a:solidFill>
                  <a:schemeClr val="tx1"/>
                </a:solidFill>
              </a:rPr>
              <a:t>Dentro del Menú </a:t>
            </a:r>
            <a:r>
              <a:rPr lang="es-CL" sz="1600" b="1" u="sng" dirty="0">
                <a:solidFill>
                  <a:schemeClr val="tx1"/>
                </a:solidFill>
              </a:rPr>
              <a:t>Encuestas</a:t>
            </a:r>
            <a:r>
              <a:rPr lang="es-CL" sz="1600" dirty="0">
                <a:solidFill>
                  <a:schemeClr val="tx1"/>
                </a:solidFill>
              </a:rPr>
              <a:t>, se encuentra la opción </a:t>
            </a:r>
            <a:r>
              <a:rPr lang="es-CL" sz="1600" b="1" u="sng" dirty="0">
                <a:solidFill>
                  <a:schemeClr val="tx1"/>
                </a:solidFill>
              </a:rPr>
              <a:t>Responder Encuesta</a:t>
            </a:r>
            <a:r>
              <a:rPr lang="es-CL" sz="1600" dirty="0">
                <a:solidFill>
                  <a:schemeClr val="tx1"/>
                </a:solidFill>
              </a:rPr>
              <a:t>, esto le llevará  a la página de Selección de encuesta.</a:t>
            </a:r>
            <a:endParaRPr lang="en-US" sz="1600" dirty="0">
              <a:solidFill>
                <a:schemeClr val="tx1"/>
              </a:solidFill>
            </a:endParaRPr>
          </a:p>
          <a:p>
            <a:endParaRPr lang="es-CL" sz="1400" dirty="0">
              <a:solidFill>
                <a:schemeClr val="tx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8752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34A47185-2420-9234-DB3B-0A36277F92B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4A6E601-E943-53E7-4244-57F48F1B9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851" y="0"/>
            <a:ext cx="3640297" cy="18535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64571F-565D-EE7D-2591-C4B896882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022" y="2194560"/>
            <a:ext cx="10555778" cy="1729046"/>
          </a:xfrm>
        </p:spPr>
        <p:txBody>
          <a:bodyPr>
            <a:noAutofit/>
          </a:bodyPr>
          <a:lstStyle/>
          <a:p>
            <a:pPr algn="ctr"/>
            <a:br>
              <a:rPr lang="es-ES" sz="3600" b="1"/>
            </a:br>
            <a:endParaRPr lang="es-CL" sz="36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03A8608-0966-6E25-CE9D-9AA2A86870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372932"/>
            <a:ext cx="11804073" cy="6112136"/>
          </a:xfrm>
          <a:prstGeom prst="rect">
            <a:avLst/>
          </a:prstGeom>
        </p:spPr>
      </p:pic>
      <p:sp>
        <p:nvSpPr>
          <p:cNvPr id="6" name="4 Llamada con línea 1">
            <a:extLst>
              <a:ext uri="{FF2B5EF4-FFF2-40B4-BE49-F238E27FC236}">
                <a16:creationId xmlns:a16="http://schemas.microsoft.com/office/drawing/2014/main" id="{5F06FE3B-516B-E84B-D2EC-9F8247A53F06}"/>
              </a:ext>
            </a:extLst>
          </p:cNvPr>
          <p:cNvSpPr/>
          <p:nvPr/>
        </p:nvSpPr>
        <p:spPr>
          <a:xfrm>
            <a:off x="6833985" y="79163"/>
            <a:ext cx="5355547" cy="1988063"/>
          </a:xfrm>
          <a:prstGeom prst="borderCallout1">
            <a:avLst>
              <a:gd name="adj1" fmla="val 50943"/>
              <a:gd name="adj2" fmla="val 127"/>
              <a:gd name="adj3" fmla="val 93839"/>
              <a:gd name="adj4" fmla="val -30612"/>
            </a:avLst>
          </a:prstGeom>
          <a:solidFill>
            <a:srgbClr val="F1DDF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s-CL" sz="1600" dirty="0">
                <a:solidFill>
                  <a:schemeClr val="tx1"/>
                </a:solidFill>
              </a:rPr>
              <a:t>Para seleccionar un RBD sobre el cual se responderán encuestas,  puede hacer una selección de búsqueda de un RBD específico o  generar una lista de RBD basado  en la ubicación por región, provincia y comuna.</a:t>
            </a:r>
            <a:endParaRPr lang="es-CL" sz="1600" dirty="0">
              <a:solidFill>
                <a:schemeClr val="tx1"/>
              </a:solidFill>
              <a:cs typeface="Calibri"/>
            </a:endParaRPr>
          </a:p>
          <a:p>
            <a:r>
              <a:rPr lang="es-CL" sz="1600" dirty="0">
                <a:solidFill>
                  <a:schemeClr val="tx1"/>
                </a:solidFill>
              </a:rPr>
              <a:t>Una vez indicadas las opciones, presionando el botón</a:t>
            </a:r>
            <a:r>
              <a:rPr lang="es-CL" sz="1600" b="1" dirty="0">
                <a:solidFill>
                  <a:schemeClr val="tx1"/>
                </a:solidFill>
              </a:rPr>
              <a:t> “Cargar Establecimientos”</a:t>
            </a:r>
            <a:r>
              <a:rPr lang="es-CL" sz="1600" dirty="0">
                <a:solidFill>
                  <a:schemeClr val="tx1"/>
                </a:solidFill>
              </a:rPr>
              <a:t> se mostrará la lista de establecimientos para que elija uno de ellos.</a:t>
            </a:r>
            <a:endParaRPr lang="es-CL" sz="1600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cxnSp>
        <p:nvCxnSpPr>
          <p:cNvPr id="7" name="6 Conector recto de flecha">
            <a:extLst>
              <a:ext uri="{FF2B5EF4-FFF2-40B4-BE49-F238E27FC236}">
                <a16:creationId xmlns:a16="http://schemas.microsoft.com/office/drawing/2014/main" id="{117D6EC4-9F2C-19AF-C484-C1B8E925910E}"/>
              </a:ext>
            </a:extLst>
          </p:cNvPr>
          <p:cNvCxnSpPr>
            <a:cxnSpLocks/>
          </p:cNvCxnSpPr>
          <p:nvPr/>
        </p:nvCxnSpPr>
        <p:spPr>
          <a:xfrm>
            <a:off x="10257905" y="2360995"/>
            <a:ext cx="1065274" cy="1068006"/>
          </a:xfrm>
          <a:prstGeom prst="straightConnector1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3 Rectángulo">
            <a:extLst>
              <a:ext uri="{FF2B5EF4-FFF2-40B4-BE49-F238E27FC236}">
                <a16:creationId xmlns:a16="http://schemas.microsoft.com/office/drawing/2014/main" id="{9D55492D-223A-F37B-028F-10DD75CD2F04}"/>
              </a:ext>
            </a:extLst>
          </p:cNvPr>
          <p:cNvSpPr/>
          <p:nvPr/>
        </p:nvSpPr>
        <p:spPr>
          <a:xfrm>
            <a:off x="1623637" y="1939893"/>
            <a:ext cx="8409126" cy="17439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6751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34A47185-2420-9234-DB3B-0A36277F92B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4A6E601-E943-53E7-4244-57F48F1B9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851" y="0"/>
            <a:ext cx="3640297" cy="18535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64571F-565D-EE7D-2591-C4B896882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022" y="2194560"/>
            <a:ext cx="10555778" cy="1729046"/>
          </a:xfrm>
        </p:spPr>
        <p:txBody>
          <a:bodyPr>
            <a:noAutofit/>
          </a:bodyPr>
          <a:lstStyle/>
          <a:p>
            <a:pPr algn="ctr"/>
            <a:br>
              <a:rPr lang="es-ES" sz="3600" b="1"/>
            </a:br>
            <a:endParaRPr lang="es-CL" sz="3600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D726ABC-DCF9-A208-06ED-C44500C5AA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378" y="551111"/>
            <a:ext cx="12192000" cy="6054312"/>
          </a:xfrm>
          <a:prstGeom prst="rect">
            <a:avLst/>
          </a:prstGeom>
        </p:spPr>
      </p:pic>
      <p:grpSp>
        <p:nvGrpSpPr>
          <p:cNvPr id="9" name="6 Grupo">
            <a:extLst>
              <a:ext uri="{FF2B5EF4-FFF2-40B4-BE49-F238E27FC236}">
                <a16:creationId xmlns:a16="http://schemas.microsoft.com/office/drawing/2014/main" id="{8803169F-4A1E-25E0-8164-F36B6C98D66A}"/>
              </a:ext>
            </a:extLst>
          </p:cNvPr>
          <p:cNvGrpSpPr/>
          <p:nvPr/>
        </p:nvGrpSpPr>
        <p:grpSpPr>
          <a:xfrm>
            <a:off x="4511823" y="2640650"/>
            <a:ext cx="7571930" cy="1999716"/>
            <a:chOff x="1907704" y="2930092"/>
            <a:chExt cx="5760641" cy="1999716"/>
          </a:xfrm>
        </p:grpSpPr>
        <p:sp>
          <p:nvSpPr>
            <p:cNvPr id="10" name="2 Rectángulo">
              <a:extLst>
                <a:ext uri="{FF2B5EF4-FFF2-40B4-BE49-F238E27FC236}">
                  <a16:creationId xmlns:a16="http://schemas.microsoft.com/office/drawing/2014/main" id="{27145DF6-5877-6598-8105-42225F71C5A8}"/>
                </a:ext>
              </a:extLst>
            </p:cNvPr>
            <p:cNvSpPr/>
            <p:nvPr/>
          </p:nvSpPr>
          <p:spPr>
            <a:xfrm>
              <a:off x="1907704" y="2930092"/>
              <a:ext cx="2418845" cy="199971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1" name="3 Llamada con línea 1">
              <a:extLst>
                <a:ext uri="{FF2B5EF4-FFF2-40B4-BE49-F238E27FC236}">
                  <a16:creationId xmlns:a16="http://schemas.microsoft.com/office/drawing/2014/main" id="{62F2469A-F7E7-C41E-F1E0-67149338C3C6}"/>
                </a:ext>
              </a:extLst>
            </p:cNvPr>
            <p:cNvSpPr/>
            <p:nvPr/>
          </p:nvSpPr>
          <p:spPr>
            <a:xfrm>
              <a:off x="4613015" y="3284984"/>
              <a:ext cx="3055330" cy="1251718"/>
            </a:xfrm>
            <a:prstGeom prst="borderCallout1">
              <a:avLst>
                <a:gd name="adj1" fmla="val 25715"/>
                <a:gd name="adj2" fmla="val -639"/>
                <a:gd name="adj3" fmla="val 16393"/>
                <a:gd name="adj4" fmla="val -15687"/>
              </a:avLst>
            </a:prstGeom>
            <a:solidFill>
              <a:srgbClr val="F1DDF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r>
                <a:rPr lang="es-CL" sz="1600" dirty="0">
                  <a:solidFill>
                    <a:schemeClr val="tx1"/>
                  </a:solidFill>
                </a:rPr>
                <a:t>Dependiendo del RBD, se observan las encuestas asignadas para responder.</a:t>
              </a:r>
              <a:endParaRPr lang="es-CL" sz="1600" dirty="0">
                <a:solidFill>
                  <a:schemeClr val="tx1"/>
                </a:solidFill>
                <a:cs typeface="Calibri"/>
              </a:endParaRPr>
            </a:p>
            <a:p>
              <a:endParaRPr lang="es-CL" sz="1600" dirty="0">
                <a:solidFill>
                  <a:schemeClr val="tx1"/>
                </a:solidFill>
              </a:endParaRPr>
            </a:p>
            <a:p>
              <a:r>
                <a:rPr lang="es-CL" sz="1600" dirty="0">
                  <a:solidFill>
                    <a:schemeClr val="tx1"/>
                  </a:solidFill>
                </a:rPr>
                <a:t>Seleccione  la encuesta  con la que desea trabajar. Sólo podrá seleccionar una de ellas.</a:t>
              </a:r>
              <a:endParaRPr lang="es-CL" sz="1600" dirty="0">
                <a:solidFill>
                  <a:schemeClr val="tx1"/>
                </a:solidFill>
                <a:cs typeface="Calibri"/>
              </a:endParaRPr>
            </a:p>
          </p:txBody>
        </p:sp>
      </p:grpSp>
      <p:sp>
        <p:nvSpPr>
          <p:cNvPr id="12" name="5 Llamada con línea 1">
            <a:extLst>
              <a:ext uri="{FF2B5EF4-FFF2-40B4-BE49-F238E27FC236}">
                <a16:creationId xmlns:a16="http://schemas.microsoft.com/office/drawing/2014/main" id="{E7ABDBCA-8E1F-B38D-E42C-8DC0C9FEF663}"/>
              </a:ext>
            </a:extLst>
          </p:cNvPr>
          <p:cNvSpPr/>
          <p:nvPr/>
        </p:nvSpPr>
        <p:spPr>
          <a:xfrm>
            <a:off x="5575906" y="5413558"/>
            <a:ext cx="4116772" cy="1165012"/>
          </a:xfrm>
          <a:prstGeom prst="borderCallout1">
            <a:avLst>
              <a:gd name="adj1" fmla="val 900"/>
              <a:gd name="adj2" fmla="val 50805"/>
              <a:gd name="adj3" fmla="val -61984"/>
              <a:gd name="adj4" fmla="val 14103"/>
            </a:avLst>
          </a:prstGeom>
          <a:solidFill>
            <a:srgbClr val="F1DDF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s-CL" sz="1600" dirty="0">
                <a:solidFill>
                  <a:schemeClr val="tx1"/>
                </a:solidFill>
              </a:rPr>
              <a:t>Una vez elegida la encuesta, confirme con la opción </a:t>
            </a:r>
            <a:r>
              <a:rPr lang="es-CL" sz="1600" b="1" u="sng" dirty="0">
                <a:solidFill>
                  <a:schemeClr val="tx1"/>
                </a:solidFill>
              </a:rPr>
              <a:t>Seleccionar Encuesta</a:t>
            </a:r>
            <a:r>
              <a:rPr lang="es-CL" sz="1600" dirty="0">
                <a:solidFill>
                  <a:schemeClr val="tx1"/>
                </a:solidFill>
              </a:rPr>
              <a:t> para comenzar a ingresar los datos correspondientes.</a:t>
            </a:r>
          </a:p>
        </p:txBody>
      </p:sp>
    </p:spTree>
    <p:extLst>
      <p:ext uri="{BB962C8B-B14F-4D97-AF65-F5344CB8AC3E}">
        <p14:creationId xmlns:p14="http://schemas.microsoft.com/office/powerpoint/2010/main" val="34899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34A47185-2420-9234-DB3B-0A36277F92B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4A6E601-E943-53E7-4244-57F48F1B9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851" y="0"/>
            <a:ext cx="3640297" cy="18535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64571F-565D-EE7D-2591-C4B896882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022" y="2194560"/>
            <a:ext cx="10555778" cy="1729046"/>
          </a:xfrm>
        </p:spPr>
        <p:txBody>
          <a:bodyPr>
            <a:noAutofit/>
          </a:bodyPr>
          <a:lstStyle/>
          <a:p>
            <a:pPr algn="ctr"/>
            <a:br>
              <a:rPr lang="es-ES" sz="3600" b="1"/>
            </a:br>
            <a:endParaRPr lang="es-CL" sz="36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AE2D9A8-C918-9FDE-6629-006D454C7B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004" y="409785"/>
            <a:ext cx="11887200" cy="6038430"/>
          </a:xfrm>
          <a:prstGeom prst="rect">
            <a:avLst/>
          </a:prstGeom>
        </p:spPr>
      </p:pic>
      <p:sp>
        <p:nvSpPr>
          <p:cNvPr id="6" name="3 Llamada con línea 1">
            <a:extLst>
              <a:ext uri="{FF2B5EF4-FFF2-40B4-BE49-F238E27FC236}">
                <a16:creationId xmlns:a16="http://schemas.microsoft.com/office/drawing/2014/main" id="{825FD3CC-5608-9F03-7DEA-A3619411CB31}"/>
              </a:ext>
            </a:extLst>
          </p:cNvPr>
          <p:cNvSpPr/>
          <p:nvPr/>
        </p:nvSpPr>
        <p:spPr>
          <a:xfrm>
            <a:off x="7265324" y="185351"/>
            <a:ext cx="4793673" cy="3137968"/>
          </a:xfrm>
          <a:prstGeom prst="borderCallout1">
            <a:avLst>
              <a:gd name="adj1" fmla="val 47280"/>
              <a:gd name="adj2" fmla="val -361"/>
              <a:gd name="adj3" fmla="val 54749"/>
              <a:gd name="adj4" fmla="val -14853"/>
            </a:avLst>
          </a:prstGeom>
          <a:solidFill>
            <a:srgbClr val="F1DDF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s-CL" sz="1600" dirty="0">
                <a:solidFill>
                  <a:schemeClr val="tx1"/>
                </a:solidFill>
              </a:rPr>
              <a:t>Seleccione las opciones  de filtro para listar las y los estudiantes a quienes se les completará la encuesta. </a:t>
            </a:r>
          </a:p>
          <a:p>
            <a:r>
              <a:rPr lang="es-CL" sz="1600" dirty="0">
                <a:solidFill>
                  <a:schemeClr val="tx1"/>
                </a:solidFill>
                <a:ea typeface="Calibri"/>
                <a:cs typeface="Calibri"/>
              </a:rPr>
              <a:t>Esta información se actualiza mensualmente con la carga del SIGE.</a:t>
            </a:r>
          </a:p>
          <a:p>
            <a:r>
              <a:rPr lang="es-CL" sz="1600" dirty="0">
                <a:solidFill>
                  <a:schemeClr val="tx1"/>
                </a:solidFill>
                <a:ea typeface="Calibri"/>
                <a:cs typeface="Calibri"/>
              </a:rPr>
              <a:t>Si el o la estudiante no viene en la nómina o se ha retirado del establecimiento se debe esperar el ajuste de la nómina el siguiente mes para ingresar la información.</a:t>
            </a:r>
          </a:p>
          <a:p>
            <a:r>
              <a:rPr lang="es-CL" sz="1600" dirty="0">
                <a:solidFill>
                  <a:schemeClr val="tx1"/>
                </a:solidFill>
                <a:ea typeface="Calibri"/>
                <a:cs typeface="Calibri"/>
              </a:rPr>
              <a:t>Se sugiere completar la encuesta en papel para que no quede sin encuestar. Si al finalizar el proceso no se ha agregado, comuníquese con la Dirección Regional de Junaeb.</a:t>
            </a:r>
          </a:p>
        </p:txBody>
      </p:sp>
      <p:sp>
        <p:nvSpPr>
          <p:cNvPr id="7" name="2 Rectángulo">
            <a:extLst>
              <a:ext uri="{FF2B5EF4-FFF2-40B4-BE49-F238E27FC236}">
                <a16:creationId xmlns:a16="http://schemas.microsoft.com/office/drawing/2014/main" id="{2C5B6C47-54BD-5208-050F-D6A3AB9FE6F7}"/>
              </a:ext>
            </a:extLst>
          </p:cNvPr>
          <p:cNvSpPr/>
          <p:nvPr/>
        </p:nvSpPr>
        <p:spPr>
          <a:xfrm>
            <a:off x="1606692" y="1738992"/>
            <a:ext cx="5351712" cy="16900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5 Llamada con línea 1">
            <a:extLst>
              <a:ext uri="{FF2B5EF4-FFF2-40B4-BE49-F238E27FC236}">
                <a16:creationId xmlns:a16="http://schemas.microsoft.com/office/drawing/2014/main" id="{D3194566-D577-E668-2674-8D1D362E2285}"/>
              </a:ext>
            </a:extLst>
          </p:cNvPr>
          <p:cNvSpPr/>
          <p:nvPr/>
        </p:nvSpPr>
        <p:spPr>
          <a:xfrm>
            <a:off x="7936800" y="3745592"/>
            <a:ext cx="4103243" cy="1108874"/>
          </a:xfrm>
          <a:prstGeom prst="borderCallout1">
            <a:avLst>
              <a:gd name="adj1" fmla="val 52028"/>
              <a:gd name="adj2" fmla="val -275"/>
              <a:gd name="adj3" fmla="val 346"/>
              <a:gd name="adj4" fmla="val -36364"/>
            </a:avLst>
          </a:prstGeom>
          <a:solidFill>
            <a:srgbClr val="F1DDF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s-CL" sz="1600" dirty="0">
                <a:solidFill>
                  <a:schemeClr val="tx1"/>
                </a:solidFill>
              </a:rPr>
              <a:t>Una vez indicada sus opciones de selección,  presione la opción </a:t>
            </a:r>
            <a:r>
              <a:rPr lang="es-CL" sz="1600" b="1" u="sng" dirty="0">
                <a:solidFill>
                  <a:schemeClr val="tx1"/>
                </a:solidFill>
              </a:rPr>
              <a:t>Cargar Nómina</a:t>
            </a:r>
            <a:r>
              <a:rPr lang="es-CL" sz="1600" dirty="0">
                <a:solidFill>
                  <a:schemeClr val="tx1"/>
                </a:solidFill>
              </a:rPr>
              <a:t> para que se muestre el listado correspondiente.</a:t>
            </a:r>
          </a:p>
        </p:txBody>
      </p:sp>
    </p:spTree>
    <p:extLst>
      <p:ext uri="{BB962C8B-B14F-4D97-AF65-F5344CB8AC3E}">
        <p14:creationId xmlns:p14="http://schemas.microsoft.com/office/powerpoint/2010/main" val="4068576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34A47185-2420-9234-DB3B-0A36277F92B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4A6E601-E943-53E7-4244-57F48F1B9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851" y="0"/>
            <a:ext cx="3640297" cy="18535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64571F-565D-EE7D-2591-C4B896882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022" y="2194560"/>
            <a:ext cx="10555778" cy="1729046"/>
          </a:xfrm>
        </p:spPr>
        <p:txBody>
          <a:bodyPr>
            <a:noAutofit/>
          </a:bodyPr>
          <a:lstStyle/>
          <a:p>
            <a:pPr algn="ctr"/>
            <a:br>
              <a:rPr lang="es-ES" sz="3600" b="1"/>
            </a:br>
            <a:endParaRPr lang="es-CL" sz="36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AE2D9A8-C918-9FDE-6629-006D454C7B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3" y="409784"/>
            <a:ext cx="11887200" cy="6038430"/>
          </a:xfrm>
          <a:prstGeom prst="rect">
            <a:avLst/>
          </a:prstGeom>
        </p:spPr>
      </p:pic>
      <p:sp>
        <p:nvSpPr>
          <p:cNvPr id="6" name="3 Llamada con línea 1">
            <a:extLst>
              <a:ext uri="{FF2B5EF4-FFF2-40B4-BE49-F238E27FC236}">
                <a16:creationId xmlns:a16="http://schemas.microsoft.com/office/drawing/2014/main" id="{825FD3CC-5608-9F03-7DEA-A3619411CB31}"/>
              </a:ext>
            </a:extLst>
          </p:cNvPr>
          <p:cNvSpPr/>
          <p:nvPr/>
        </p:nvSpPr>
        <p:spPr>
          <a:xfrm>
            <a:off x="7020320" y="2527069"/>
            <a:ext cx="4794041" cy="2231138"/>
          </a:xfrm>
          <a:prstGeom prst="borderCallout1">
            <a:avLst>
              <a:gd name="adj1" fmla="val 47280"/>
              <a:gd name="adj2" fmla="val -361"/>
              <a:gd name="adj3" fmla="val 50278"/>
              <a:gd name="adj4" fmla="val -12079"/>
            </a:avLst>
          </a:prstGeom>
          <a:solidFill>
            <a:srgbClr val="F1DDF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s-ES" sz="1600" b="1" dirty="0">
                <a:solidFill>
                  <a:schemeClr val="tx1"/>
                </a:solidFill>
                <a:ea typeface="Calibri"/>
                <a:cs typeface="Calibri"/>
              </a:rPr>
              <a:t>Registro de estudiantes padres, madres y/o embarazadas:</a:t>
            </a:r>
          </a:p>
          <a:p>
            <a:r>
              <a:rPr lang="es-ES" sz="1600" dirty="0">
                <a:solidFill>
                  <a:schemeClr val="tx1"/>
                </a:solidFill>
                <a:ea typeface="Calibri"/>
                <a:cs typeface="Calibri"/>
              </a:rPr>
              <a:t>Para responder esta encuesta,  se debe indicar el código de enseñanza, curso y letra </a:t>
            </a:r>
          </a:p>
          <a:p>
            <a:r>
              <a:rPr lang="es-ES" sz="1600" dirty="0">
                <a:solidFill>
                  <a:schemeClr val="tx1"/>
                </a:solidFill>
                <a:ea typeface="Calibri"/>
                <a:cs typeface="Calibri"/>
              </a:rPr>
              <a:t>Luego presionar </a:t>
            </a:r>
            <a:r>
              <a:rPr lang="es-CL" sz="1600" b="1" u="sng" dirty="0">
                <a:solidFill>
                  <a:schemeClr val="tx1"/>
                </a:solidFill>
              </a:rPr>
              <a:t>Cargar Nómina</a:t>
            </a:r>
            <a:r>
              <a:rPr lang="es-CL" sz="1600" dirty="0">
                <a:solidFill>
                  <a:schemeClr val="tx1"/>
                </a:solidFill>
              </a:rPr>
              <a:t> para que se muestre el listado correspondiente.</a:t>
            </a:r>
          </a:p>
          <a:p>
            <a:r>
              <a:rPr lang="es-CL" sz="1600" dirty="0">
                <a:solidFill>
                  <a:schemeClr val="tx1"/>
                </a:solidFill>
                <a:ea typeface="Calibri"/>
                <a:cs typeface="Calibri"/>
              </a:rPr>
              <a:t>Se selecciona a la o el estudiante y se comienza a responder la encuesta.</a:t>
            </a:r>
          </a:p>
          <a:p>
            <a:r>
              <a:rPr lang="es-CL" sz="1600" dirty="0">
                <a:solidFill>
                  <a:schemeClr val="tx1"/>
                </a:solidFill>
                <a:ea typeface="Calibri"/>
                <a:cs typeface="Calibri"/>
              </a:rPr>
              <a:t>En EPJA sólo se responde </a:t>
            </a:r>
            <a:r>
              <a:rPr lang="es-CL" sz="1600" b="1" dirty="0">
                <a:solidFill>
                  <a:schemeClr val="tx1"/>
                </a:solidFill>
                <a:ea typeface="Calibri"/>
                <a:cs typeface="Calibri"/>
              </a:rPr>
              <a:t>hasta los 24 años.</a:t>
            </a:r>
          </a:p>
        </p:txBody>
      </p:sp>
      <p:sp>
        <p:nvSpPr>
          <p:cNvPr id="7" name="2 Rectángulo">
            <a:extLst>
              <a:ext uri="{FF2B5EF4-FFF2-40B4-BE49-F238E27FC236}">
                <a16:creationId xmlns:a16="http://schemas.microsoft.com/office/drawing/2014/main" id="{2C5B6C47-54BD-5208-050F-D6A3AB9FE6F7}"/>
              </a:ext>
            </a:extLst>
          </p:cNvPr>
          <p:cNvSpPr/>
          <p:nvPr/>
        </p:nvSpPr>
        <p:spPr>
          <a:xfrm>
            <a:off x="1606692" y="1738992"/>
            <a:ext cx="5351712" cy="16900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0206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34A47185-2420-9234-DB3B-0A36277F92B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4A6E601-E943-53E7-4244-57F48F1B9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851" y="0"/>
            <a:ext cx="3640297" cy="18535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64571F-565D-EE7D-2591-C4B896882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022" y="2194560"/>
            <a:ext cx="10555778" cy="1729046"/>
          </a:xfrm>
        </p:spPr>
        <p:txBody>
          <a:bodyPr>
            <a:noAutofit/>
          </a:bodyPr>
          <a:lstStyle/>
          <a:p>
            <a:pPr algn="ctr"/>
            <a:br>
              <a:rPr lang="es-ES" sz="3600" b="1"/>
            </a:br>
            <a:endParaRPr lang="es-CL" sz="36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7B8AD8E-C3ED-1754-BC17-1954F3CD5C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99" y="623909"/>
            <a:ext cx="11887201" cy="6108943"/>
          </a:xfrm>
          <a:prstGeom prst="rect">
            <a:avLst/>
          </a:prstGeom>
        </p:spPr>
      </p:pic>
      <p:sp>
        <p:nvSpPr>
          <p:cNvPr id="6" name="3 Rectángulo">
            <a:extLst>
              <a:ext uri="{FF2B5EF4-FFF2-40B4-BE49-F238E27FC236}">
                <a16:creationId xmlns:a16="http://schemas.microsoft.com/office/drawing/2014/main" id="{A253B44B-4FCE-F713-3663-CC451163F6CF}"/>
              </a:ext>
            </a:extLst>
          </p:cNvPr>
          <p:cNvSpPr/>
          <p:nvPr/>
        </p:nvSpPr>
        <p:spPr>
          <a:xfrm>
            <a:off x="6914005" y="623909"/>
            <a:ext cx="4956103" cy="32996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6 Llamada con línea 1">
            <a:extLst>
              <a:ext uri="{FF2B5EF4-FFF2-40B4-BE49-F238E27FC236}">
                <a16:creationId xmlns:a16="http://schemas.microsoft.com/office/drawing/2014/main" id="{069CDCDB-033A-DB75-9374-C4CE3C836A5D}"/>
              </a:ext>
            </a:extLst>
          </p:cNvPr>
          <p:cNvSpPr/>
          <p:nvPr/>
        </p:nvSpPr>
        <p:spPr>
          <a:xfrm>
            <a:off x="2771511" y="3756247"/>
            <a:ext cx="5143909" cy="589413"/>
          </a:xfrm>
          <a:prstGeom prst="borderCallout1">
            <a:avLst>
              <a:gd name="adj1" fmla="val 53279"/>
              <a:gd name="adj2" fmla="val 101504"/>
              <a:gd name="adj3" fmla="val 259604"/>
              <a:gd name="adj4" fmla="val 159298"/>
            </a:avLst>
          </a:prstGeom>
          <a:solidFill>
            <a:srgbClr val="F1DDF1"/>
          </a:solidFill>
          <a:ln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s-CL" sz="1600" b="1" u="sng" dirty="0">
                <a:solidFill>
                  <a:schemeClr val="tx1"/>
                </a:solidFill>
              </a:rPr>
              <a:t>Encuesta Cerrada</a:t>
            </a:r>
            <a:r>
              <a:rPr lang="es-CL" sz="1600" b="1" dirty="0">
                <a:solidFill>
                  <a:schemeClr val="tx1"/>
                </a:solidFill>
              </a:rPr>
              <a:t>: </a:t>
            </a:r>
            <a:r>
              <a:rPr lang="es-CL" sz="1600" dirty="0">
                <a:solidFill>
                  <a:schemeClr val="tx1"/>
                </a:solidFill>
              </a:rPr>
              <a:t>El ícono verde da cuenta que la información ya fue completada en su totalidad.</a:t>
            </a:r>
          </a:p>
        </p:txBody>
      </p:sp>
      <p:sp>
        <p:nvSpPr>
          <p:cNvPr id="13" name="5 Llamada con línea 1">
            <a:extLst>
              <a:ext uri="{FF2B5EF4-FFF2-40B4-BE49-F238E27FC236}">
                <a16:creationId xmlns:a16="http://schemas.microsoft.com/office/drawing/2014/main" id="{9ACF00C7-4BEE-2E15-3DD0-C3A3CE8E7E07}"/>
              </a:ext>
            </a:extLst>
          </p:cNvPr>
          <p:cNvSpPr/>
          <p:nvPr/>
        </p:nvSpPr>
        <p:spPr>
          <a:xfrm>
            <a:off x="2170735" y="4425453"/>
            <a:ext cx="5929810" cy="1021411"/>
          </a:xfrm>
          <a:prstGeom prst="borderCallout1">
            <a:avLst>
              <a:gd name="adj1" fmla="val 57729"/>
              <a:gd name="adj2" fmla="val 100164"/>
              <a:gd name="adj3" fmla="val 133961"/>
              <a:gd name="adj4" fmla="val 151986"/>
            </a:avLst>
          </a:prstGeom>
          <a:solidFill>
            <a:srgbClr val="F1DDF1"/>
          </a:solidFill>
          <a:ln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s-CL" sz="1600" b="1" u="sng" dirty="0">
                <a:solidFill>
                  <a:schemeClr val="tx1"/>
                </a:solidFill>
              </a:rPr>
              <a:t>Contestar Encuesta:</a:t>
            </a:r>
            <a:r>
              <a:rPr lang="es-CL" sz="1600" b="1" dirty="0">
                <a:solidFill>
                  <a:schemeClr val="tx1"/>
                </a:solidFill>
              </a:rPr>
              <a:t>  </a:t>
            </a:r>
            <a:r>
              <a:rPr lang="es-CL" sz="1600" dirty="0">
                <a:solidFill>
                  <a:schemeClr val="tx1"/>
                </a:solidFill>
              </a:rPr>
              <a:t>Da inicio a la Encuesta para ser respondida. Podrá guardar el avance antes de cerrarla sin necesidad de finalizarla en el momento</a:t>
            </a:r>
            <a:r>
              <a:rPr lang="es-CL" sz="1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4" name="7 Llamada con línea 1">
            <a:extLst>
              <a:ext uri="{FF2B5EF4-FFF2-40B4-BE49-F238E27FC236}">
                <a16:creationId xmlns:a16="http://schemas.microsoft.com/office/drawing/2014/main" id="{ECB17C59-479D-1940-B5E5-BF258F8B0748}"/>
              </a:ext>
            </a:extLst>
          </p:cNvPr>
          <p:cNvSpPr/>
          <p:nvPr/>
        </p:nvSpPr>
        <p:spPr>
          <a:xfrm>
            <a:off x="2170735" y="5606450"/>
            <a:ext cx="5833812" cy="691373"/>
          </a:xfrm>
          <a:prstGeom prst="borderCallout1">
            <a:avLst>
              <a:gd name="adj1" fmla="val 57235"/>
              <a:gd name="adj2" fmla="val 100164"/>
              <a:gd name="adj3" fmla="val 78291"/>
              <a:gd name="adj4" fmla="val 151387"/>
            </a:avLst>
          </a:prstGeom>
          <a:solidFill>
            <a:srgbClr val="F1DDF1"/>
          </a:solidFill>
          <a:ln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s-CL" sz="1600" b="1" u="sng" dirty="0">
                <a:solidFill>
                  <a:schemeClr val="tx1"/>
                </a:solidFill>
              </a:rPr>
              <a:t>Terminar Encuesta Abierta: </a:t>
            </a:r>
            <a:r>
              <a:rPr lang="es-CL" sz="1600" dirty="0">
                <a:solidFill>
                  <a:schemeClr val="tx1"/>
                </a:solidFill>
              </a:rPr>
              <a:t>Permite continuar respondiendo una encuesta que fue previamente  contestada en forma parcial.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714F9D6-48E7-1272-5773-C504668BA5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8909" y="2899690"/>
            <a:ext cx="1981200" cy="1647825"/>
          </a:xfrm>
          <a:prstGeom prst="rect">
            <a:avLst/>
          </a:prstGeom>
        </p:spPr>
      </p:pic>
      <p:sp>
        <p:nvSpPr>
          <p:cNvPr id="11" name="6 Llamada con línea 1">
            <a:extLst>
              <a:ext uri="{FF2B5EF4-FFF2-40B4-BE49-F238E27FC236}">
                <a16:creationId xmlns:a16="http://schemas.microsoft.com/office/drawing/2014/main" id="{668B0FD7-24D5-3418-0B74-1417C8273B39}"/>
              </a:ext>
            </a:extLst>
          </p:cNvPr>
          <p:cNvSpPr/>
          <p:nvPr/>
        </p:nvSpPr>
        <p:spPr>
          <a:xfrm>
            <a:off x="555167" y="464299"/>
            <a:ext cx="9445657" cy="2691300"/>
          </a:xfrm>
          <a:prstGeom prst="borderCallout1">
            <a:avLst>
              <a:gd name="adj1" fmla="val 100636"/>
              <a:gd name="adj2" fmla="val 78063"/>
              <a:gd name="adj3" fmla="val 116316"/>
              <a:gd name="adj4" fmla="val 98155"/>
            </a:avLst>
          </a:prstGeom>
          <a:solidFill>
            <a:srgbClr val="F1DDF1"/>
          </a:solidFill>
          <a:ln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s-CL" sz="1600" b="1" u="sng" dirty="0">
                <a:solidFill>
                  <a:schemeClr val="tx1"/>
                </a:solidFill>
              </a:rPr>
              <a:t>Atributos de encargado/a regional o comunal con Encuesta Cerrada:</a:t>
            </a:r>
          </a:p>
          <a:p>
            <a:endParaRPr lang="es-CL" sz="1000" b="1" u="sng" dirty="0">
              <a:solidFill>
                <a:schemeClr val="tx1"/>
              </a:solidFill>
            </a:endParaRPr>
          </a:p>
          <a:p>
            <a:r>
              <a:rPr lang="es-CL" sz="1600" b="1" dirty="0">
                <a:solidFill>
                  <a:schemeClr val="tx1"/>
                </a:solidFill>
              </a:rPr>
              <a:t>Ver respuesta: </a:t>
            </a:r>
            <a:r>
              <a:rPr lang="es-CL" sz="1600" dirty="0">
                <a:solidFill>
                  <a:schemeClr val="tx1"/>
                </a:solidFill>
              </a:rPr>
              <a:t>Permite visualizar una encuesta que ya fue respondida, completada y cerrada.</a:t>
            </a:r>
          </a:p>
          <a:p>
            <a:endParaRPr lang="es-CL" sz="1600" dirty="0">
              <a:solidFill>
                <a:schemeClr val="tx1"/>
              </a:solidFill>
            </a:endParaRPr>
          </a:p>
          <a:p>
            <a:r>
              <a:rPr lang="es-CL" sz="1600" b="1" dirty="0">
                <a:solidFill>
                  <a:schemeClr val="tx1"/>
                </a:solidFill>
              </a:rPr>
              <a:t>Descargar respuestas: </a:t>
            </a:r>
            <a:r>
              <a:rPr lang="es-CL" sz="1600" dirty="0">
                <a:solidFill>
                  <a:schemeClr val="tx1"/>
                </a:solidFill>
              </a:rPr>
              <a:t>Se puede extraer la información ingresada.</a:t>
            </a:r>
          </a:p>
          <a:p>
            <a:endParaRPr lang="es-CL" sz="1600" dirty="0">
              <a:solidFill>
                <a:schemeClr val="tx1"/>
              </a:solidFill>
            </a:endParaRPr>
          </a:p>
          <a:p>
            <a:r>
              <a:rPr lang="es-CL" sz="1600" b="1" dirty="0">
                <a:solidFill>
                  <a:schemeClr val="tx1"/>
                </a:solidFill>
              </a:rPr>
              <a:t>Abrir encuesta: </a:t>
            </a:r>
            <a:r>
              <a:rPr lang="es-CL" sz="1600" dirty="0">
                <a:solidFill>
                  <a:schemeClr val="tx1"/>
                </a:solidFill>
              </a:rPr>
              <a:t>En casos especiales, como ingreso erróneo de algunos datos, se puede abrir la encuesta para corregirlos.</a:t>
            </a:r>
          </a:p>
          <a:p>
            <a:endParaRPr lang="es-CL" sz="1600" dirty="0">
              <a:solidFill>
                <a:schemeClr val="tx1"/>
              </a:solidFill>
            </a:endParaRPr>
          </a:p>
          <a:p>
            <a:r>
              <a:rPr lang="es-CL" sz="1600" b="1" dirty="0">
                <a:solidFill>
                  <a:schemeClr val="tx1"/>
                </a:solidFill>
              </a:rPr>
              <a:t>Borrar encuesta: </a:t>
            </a:r>
            <a:r>
              <a:rPr lang="es-CL" sz="1600" dirty="0">
                <a:solidFill>
                  <a:schemeClr val="tx1"/>
                </a:solidFill>
              </a:rPr>
              <a:t>Si el/la docente se da cuenta que se equivocó al ingresar los datos de un/a estudiante, puede pinchar el botón rojo para eliminar la totalidad de las respuestas y volver a ingresarlos.</a:t>
            </a:r>
            <a:endParaRPr lang="es-CL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35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34A47185-2420-9234-DB3B-0A36277F92B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4A6E601-E943-53E7-4244-57F48F1B9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851" y="0"/>
            <a:ext cx="3640297" cy="18535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64571F-565D-EE7D-2591-C4B896882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022" y="2194560"/>
            <a:ext cx="10555778" cy="1729046"/>
          </a:xfrm>
        </p:spPr>
        <p:txBody>
          <a:bodyPr>
            <a:noAutofit/>
          </a:bodyPr>
          <a:lstStyle/>
          <a:p>
            <a:pPr algn="ctr"/>
            <a:br>
              <a:rPr lang="es-ES" sz="3600" b="1"/>
            </a:br>
            <a:endParaRPr lang="es-CL" sz="36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98B3546-5C44-613E-5966-E5EC9DB470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535655"/>
            <a:ext cx="11820698" cy="5786689"/>
          </a:xfrm>
          <a:prstGeom prst="rect">
            <a:avLst/>
          </a:prstGeom>
        </p:spPr>
      </p:pic>
      <p:sp>
        <p:nvSpPr>
          <p:cNvPr id="8" name="4 Llamada con línea 1">
            <a:extLst>
              <a:ext uri="{FF2B5EF4-FFF2-40B4-BE49-F238E27FC236}">
                <a16:creationId xmlns:a16="http://schemas.microsoft.com/office/drawing/2014/main" id="{9B50EFC7-1009-D0B0-0131-B9E13DF87765}"/>
              </a:ext>
            </a:extLst>
          </p:cNvPr>
          <p:cNvSpPr/>
          <p:nvPr/>
        </p:nvSpPr>
        <p:spPr>
          <a:xfrm>
            <a:off x="612067" y="2527069"/>
            <a:ext cx="5291919" cy="2895451"/>
          </a:xfrm>
          <a:prstGeom prst="borderCallout1">
            <a:avLst>
              <a:gd name="adj1" fmla="val 52310"/>
              <a:gd name="adj2" fmla="val 100190"/>
              <a:gd name="adj3" fmla="val 39538"/>
              <a:gd name="adj4" fmla="val 127264"/>
            </a:avLst>
          </a:prstGeom>
          <a:solidFill>
            <a:srgbClr val="F1DDF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s-CL" sz="1600" dirty="0">
                <a:solidFill>
                  <a:schemeClr val="tx1"/>
                </a:solidFill>
              </a:rPr>
              <a:t>El cuadro muestra un resumen del listado seleccionado por curso o nivel.</a:t>
            </a:r>
          </a:p>
          <a:p>
            <a:endParaRPr lang="es-CL" sz="1600" dirty="0">
              <a:solidFill>
                <a:schemeClr val="tx1"/>
              </a:solidFill>
              <a:cs typeface="Calibri"/>
            </a:endParaRPr>
          </a:p>
          <a:p>
            <a:r>
              <a:rPr lang="es-CL" sz="1600" b="1" u="sng" dirty="0">
                <a:solidFill>
                  <a:schemeClr val="tx1"/>
                </a:solidFill>
              </a:rPr>
              <a:t>Total Universo a encuestar </a:t>
            </a:r>
            <a:r>
              <a:rPr lang="es-CL" sz="1600" dirty="0">
                <a:solidFill>
                  <a:schemeClr val="tx1"/>
                </a:solidFill>
              </a:rPr>
              <a:t>corresponde a la matrícula.</a:t>
            </a:r>
          </a:p>
          <a:p>
            <a:r>
              <a:rPr lang="es-CL" sz="1600" dirty="0">
                <a:solidFill>
                  <a:schemeClr val="tx1"/>
                </a:solidFill>
              </a:rPr>
              <a:t> </a:t>
            </a:r>
            <a:endParaRPr lang="es-CL" sz="1600" dirty="0">
              <a:solidFill>
                <a:schemeClr val="tx1"/>
              </a:solidFill>
              <a:cs typeface="Calibri"/>
            </a:endParaRPr>
          </a:p>
          <a:p>
            <a:r>
              <a:rPr lang="es-CL" sz="1600" dirty="0">
                <a:solidFill>
                  <a:schemeClr val="tx1"/>
                </a:solidFill>
              </a:rPr>
              <a:t>Las </a:t>
            </a:r>
            <a:r>
              <a:rPr lang="es-CL" sz="1600" b="1" u="sng" dirty="0">
                <a:solidFill>
                  <a:schemeClr val="tx1"/>
                </a:solidFill>
              </a:rPr>
              <a:t>Encuestas Cerradas </a:t>
            </a:r>
            <a:r>
              <a:rPr lang="es-CL" sz="1600" dirty="0">
                <a:solidFill>
                  <a:schemeClr val="tx1"/>
                </a:solidFill>
              </a:rPr>
              <a:t>son las ya concluidas.</a:t>
            </a:r>
          </a:p>
          <a:p>
            <a:endParaRPr lang="es-CL" sz="1600" dirty="0">
              <a:solidFill>
                <a:schemeClr val="tx1"/>
              </a:solidFill>
              <a:cs typeface="Calibri"/>
            </a:endParaRPr>
          </a:p>
          <a:p>
            <a:r>
              <a:rPr lang="es-CL" sz="1600" dirty="0">
                <a:solidFill>
                  <a:schemeClr val="tx1"/>
                </a:solidFill>
              </a:rPr>
              <a:t>Las </a:t>
            </a:r>
            <a:r>
              <a:rPr lang="es-CL" sz="1600" b="1" u="sng" dirty="0">
                <a:solidFill>
                  <a:schemeClr val="tx1"/>
                </a:solidFill>
              </a:rPr>
              <a:t>Abiertas</a:t>
            </a:r>
            <a:r>
              <a:rPr lang="es-CL" sz="1600" dirty="0">
                <a:solidFill>
                  <a:schemeClr val="tx1"/>
                </a:solidFill>
              </a:rPr>
              <a:t> son las que tienen información pero no están completadas.</a:t>
            </a:r>
          </a:p>
          <a:p>
            <a:endParaRPr lang="es-CL" sz="1600" dirty="0">
              <a:solidFill>
                <a:schemeClr val="tx1"/>
              </a:solidFill>
              <a:cs typeface="Calibri"/>
            </a:endParaRPr>
          </a:p>
          <a:p>
            <a:r>
              <a:rPr lang="es-CL" sz="1600" dirty="0">
                <a:solidFill>
                  <a:schemeClr val="tx1"/>
                </a:solidFill>
              </a:rPr>
              <a:t>Las </a:t>
            </a:r>
            <a:r>
              <a:rPr lang="es-CL" sz="1600" b="1" u="sng" dirty="0">
                <a:solidFill>
                  <a:schemeClr val="tx1"/>
                </a:solidFill>
              </a:rPr>
              <a:t>No Ingresadas</a:t>
            </a:r>
            <a:r>
              <a:rPr lang="es-CL" sz="1600" dirty="0">
                <a:solidFill>
                  <a:schemeClr val="tx1"/>
                </a:solidFill>
              </a:rPr>
              <a:t> son las que aún están sin responder..</a:t>
            </a:r>
            <a:endParaRPr lang="es-CL" sz="1600" dirty="0">
              <a:solidFill>
                <a:schemeClr val="tx1"/>
              </a:solidFill>
              <a:ea typeface="Calibri"/>
              <a:cs typeface="Calibri"/>
            </a:endParaRPr>
          </a:p>
          <a:p>
            <a:endParaRPr lang="es-CL" sz="1400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9" name="3 Rectángulo">
            <a:extLst>
              <a:ext uri="{FF2B5EF4-FFF2-40B4-BE49-F238E27FC236}">
                <a16:creationId xmlns:a16="http://schemas.microsoft.com/office/drawing/2014/main" id="{C36D1927-E7CE-22BC-17BB-83548E32BB8B}"/>
              </a:ext>
            </a:extLst>
          </p:cNvPr>
          <p:cNvSpPr/>
          <p:nvPr/>
        </p:nvSpPr>
        <p:spPr>
          <a:xfrm>
            <a:off x="6940514" y="1760612"/>
            <a:ext cx="5023597" cy="33241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6 Llamada con línea 1">
            <a:extLst>
              <a:ext uri="{FF2B5EF4-FFF2-40B4-BE49-F238E27FC236}">
                <a16:creationId xmlns:a16="http://schemas.microsoft.com/office/drawing/2014/main" id="{2D4EF3D4-6E9D-2198-DF27-0AB97C4BE869}"/>
              </a:ext>
            </a:extLst>
          </p:cNvPr>
          <p:cNvSpPr/>
          <p:nvPr/>
        </p:nvSpPr>
        <p:spPr>
          <a:xfrm>
            <a:off x="951320" y="1435480"/>
            <a:ext cx="4464496" cy="864049"/>
          </a:xfrm>
          <a:prstGeom prst="borderCallout1">
            <a:avLst>
              <a:gd name="adj1" fmla="val 53279"/>
              <a:gd name="adj2" fmla="val 101504"/>
              <a:gd name="adj3" fmla="val 150792"/>
              <a:gd name="adj4" fmla="val 144584"/>
            </a:avLst>
          </a:prstGeom>
          <a:solidFill>
            <a:srgbClr val="F1DDF1"/>
          </a:solidFill>
          <a:ln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s-CL" sz="1600" b="1" u="sng" dirty="0">
                <a:solidFill>
                  <a:schemeClr val="tx1"/>
                </a:solidFill>
              </a:rPr>
              <a:t>Proceso interno periódicamente genera esta información </a:t>
            </a:r>
            <a:endParaRPr lang="es-CL" sz="1600" dirty="0">
              <a:solidFill>
                <a:schemeClr val="tx1"/>
              </a:solidFill>
            </a:endParaRPr>
          </a:p>
          <a:p>
            <a:r>
              <a:rPr lang="es-CL" sz="1400" dirty="0">
                <a:solidFill>
                  <a:schemeClr val="tx1"/>
                </a:solidFill>
              </a:rPr>
              <a:t>Este gráfico se actualiza 2 veces al día</a:t>
            </a:r>
          </a:p>
        </p:txBody>
      </p:sp>
    </p:spTree>
    <p:extLst>
      <p:ext uri="{BB962C8B-B14F-4D97-AF65-F5344CB8AC3E}">
        <p14:creationId xmlns:p14="http://schemas.microsoft.com/office/powerpoint/2010/main" val="152271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34A47185-2420-9234-DB3B-0A36277F92B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4A6E601-E943-53E7-4244-57F48F1B9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851" y="0"/>
            <a:ext cx="3640297" cy="18535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64571F-565D-EE7D-2591-C4B896882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1568"/>
          </a:xfrm>
        </p:spPr>
        <p:txBody>
          <a:bodyPr>
            <a:noAutofit/>
          </a:bodyPr>
          <a:lstStyle/>
          <a:p>
            <a:pPr algn="ctr"/>
            <a:r>
              <a:rPr lang="es-ES" sz="3600" b="1" dirty="0"/>
              <a:t>CONTEXTO ENCUESTA VULNERABILIDAD JUNAEB</a:t>
            </a:r>
            <a:endParaRPr lang="es-CL" sz="3600" b="1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8706E72-509C-F979-FB6B-58D6E5310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887" y="1484555"/>
            <a:ext cx="11621193" cy="4692408"/>
          </a:xfrm>
        </p:spPr>
        <p:txBody>
          <a:bodyPr/>
          <a:lstStyle/>
          <a:p>
            <a:pPr marL="0" indent="0">
              <a:buNone/>
            </a:pPr>
            <a:r>
              <a:rPr lang="es-ES" b="1" dirty="0"/>
              <a:t>MISIÓN JUNAEB</a:t>
            </a:r>
            <a:endParaRPr lang="en-US" b="1" dirty="0"/>
          </a:p>
          <a:p>
            <a:pPr marL="0" indent="0">
              <a:buNone/>
            </a:pPr>
            <a:r>
              <a:rPr lang="es-ES" dirty="0">
                <a:latin typeface="+mj-lt"/>
              </a:rPr>
              <a:t>Contribuir a la permanencia de niños, niñas, adolescentes, jóvenes y personas adultas en el sistema educativo, mediante la implementación de programas y la entrega de bienes y servicios que apoyen el proceso educativo y la igualdad de oportunidades ante la educación.</a:t>
            </a:r>
            <a:endParaRPr lang="es-CL" dirty="0">
              <a:latin typeface="+mj-lt"/>
            </a:endParaRPr>
          </a:p>
          <a:p>
            <a:pPr marL="0" indent="0">
              <a:buNone/>
            </a:pPr>
            <a:endParaRPr lang="es-CL" b="1" dirty="0">
              <a:latin typeface="+mj-lt"/>
            </a:endParaRPr>
          </a:p>
          <a:p>
            <a:pPr marL="0" indent="0">
              <a:buNone/>
            </a:pPr>
            <a:r>
              <a:rPr lang="es-CL" b="1" dirty="0"/>
              <a:t>PROPÓSITO DE LA ENCUESTA DE VULNERABILIDAD:</a:t>
            </a:r>
          </a:p>
          <a:p>
            <a:pPr marL="0" indent="0">
              <a:buNone/>
            </a:pPr>
            <a:r>
              <a:rPr lang="en-US" sz="2800" dirty="0">
                <a:latin typeface="+mj-lt"/>
              </a:rPr>
              <a:t>Medición de la condición de vulnerabilidad y caracterización de las y los estudiantes del país.</a:t>
            </a:r>
          </a:p>
          <a:p>
            <a:pPr marL="0" indent="0">
              <a:buNone/>
            </a:pPr>
            <a:endParaRPr lang="es-CL" b="1" dirty="0"/>
          </a:p>
          <a:p>
            <a:endParaRPr lang="es-CL" sz="2800" b="1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3541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4" grpI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34A47185-2420-9234-DB3B-0A36277F92B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4A6E601-E943-53E7-4244-57F48F1B9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851" y="0"/>
            <a:ext cx="3640297" cy="18535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64571F-565D-EE7D-2591-C4B896882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022" y="2194560"/>
            <a:ext cx="10555778" cy="1729046"/>
          </a:xfrm>
        </p:spPr>
        <p:txBody>
          <a:bodyPr>
            <a:noAutofit/>
          </a:bodyPr>
          <a:lstStyle/>
          <a:p>
            <a:pPr algn="ctr"/>
            <a:br>
              <a:rPr lang="es-ES" sz="3600" b="1" dirty="0"/>
            </a:br>
            <a:r>
              <a:rPr lang="es-CL" sz="4000" b="1" dirty="0"/>
              <a:t>¿Cómo acceder a la encuesta desde el  perfil estudiante?</a:t>
            </a:r>
          </a:p>
        </p:txBody>
      </p:sp>
    </p:spTree>
    <p:extLst>
      <p:ext uri="{BB962C8B-B14F-4D97-AF65-F5344CB8AC3E}">
        <p14:creationId xmlns:p14="http://schemas.microsoft.com/office/powerpoint/2010/main" val="2385570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34A47185-2420-9234-DB3B-0A36277F92B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4A6E601-E943-53E7-4244-57F48F1B9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851" y="0"/>
            <a:ext cx="3640297" cy="18535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64571F-565D-EE7D-2591-C4B896882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24746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/>
              <a:t>INGRESO AL SISTEMA ESTUDIANTE EPJA</a:t>
            </a:r>
            <a:endParaRPr lang="es-CL" sz="3200" b="1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8706E72-509C-F979-FB6B-58D6E5310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887" y="980388"/>
            <a:ext cx="11621193" cy="5196575"/>
          </a:xfrm>
        </p:spPr>
        <p:txBody>
          <a:bodyPr/>
          <a:lstStyle/>
          <a:p>
            <a:endParaRPr lang="es-E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CL" dirty="0"/>
          </a:p>
        </p:txBody>
      </p:sp>
      <p:sp>
        <p:nvSpPr>
          <p:cNvPr id="15" name="3 Llamada con línea 1">
            <a:extLst>
              <a:ext uri="{FF2B5EF4-FFF2-40B4-BE49-F238E27FC236}">
                <a16:creationId xmlns:a16="http://schemas.microsoft.com/office/drawing/2014/main" id="{B1BA3C9B-93D9-9CDD-734E-6C4FE469F37F}"/>
              </a:ext>
            </a:extLst>
          </p:cNvPr>
          <p:cNvSpPr/>
          <p:nvPr/>
        </p:nvSpPr>
        <p:spPr>
          <a:xfrm>
            <a:off x="631767" y="2273531"/>
            <a:ext cx="4807806" cy="1666702"/>
          </a:xfrm>
          <a:prstGeom prst="borderCallout1">
            <a:avLst>
              <a:gd name="adj1" fmla="val 4042"/>
              <a:gd name="adj2" fmla="val 102390"/>
              <a:gd name="adj3" fmla="val -6266"/>
              <a:gd name="adj4" fmla="val 118575"/>
            </a:avLst>
          </a:prstGeom>
          <a:solidFill>
            <a:srgbClr val="F1DDF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s-CL" b="1" u="sng" dirty="0">
                <a:solidFill>
                  <a:schemeClr val="tx1"/>
                </a:solidFill>
              </a:rPr>
              <a:t>RUN estudiante:</a:t>
            </a:r>
            <a:r>
              <a:rPr lang="es-CL" dirty="0">
                <a:solidFill>
                  <a:schemeClr val="tx1"/>
                </a:solidFill>
              </a:rPr>
              <a:t> Ingresar el RUN del estudiante sin puntos, con </a:t>
            </a:r>
            <a:r>
              <a:rPr lang="es-CL" dirty="0" err="1">
                <a:solidFill>
                  <a:schemeClr val="tx1"/>
                </a:solidFill>
              </a:rPr>
              <a:t>guión</a:t>
            </a:r>
            <a:r>
              <a:rPr lang="es-CL" dirty="0">
                <a:solidFill>
                  <a:schemeClr val="tx1"/>
                </a:solidFill>
              </a:rPr>
              <a:t> y dígito verificador.</a:t>
            </a:r>
          </a:p>
          <a:p>
            <a:endParaRPr lang="es-CL" dirty="0">
              <a:solidFill>
                <a:schemeClr val="tx1"/>
              </a:solidFill>
              <a:ea typeface="Calibri"/>
              <a:cs typeface="Calibri"/>
            </a:endParaRPr>
          </a:p>
          <a:p>
            <a:r>
              <a:rPr lang="es-CL" b="1" u="sng" dirty="0">
                <a:solidFill>
                  <a:schemeClr val="tx1"/>
                </a:solidFill>
              </a:rPr>
              <a:t>Contraseña:</a:t>
            </a:r>
            <a:r>
              <a:rPr lang="es-CL" b="1" dirty="0">
                <a:solidFill>
                  <a:schemeClr val="tx1"/>
                </a:solidFill>
              </a:rPr>
              <a:t> </a:t>
            </a:r>
            <a:r>
              <a:rPr lang="es-CL" dirty="0">
                <a:solidFill>
                  <a:schemeClr val="tx1"/>
                </a:solidFill>
              </a:rPr>
              <a:t>Son los primeros 4 dígitos del RUN del/la  estudiante.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3003490-17CC-BD33-F7DE-5E14A9977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969647"/>
            <a:ext cx="5410200" cy="5523227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424FA380-6ACE-3507-4038-20D6BC397C98}"/>
              </a:ext>
            </a:extLst>
          </p:cNvPr>
          <p:cNvSpPr txBox="1"/>
          <p:nvPr/>
        </p:nvSpPr>
        <p:spPr>
          <a:xfrm>
            <a:off x="631768" y="1154998"/>
            <a:ext cx="4971010" cy="646331"/>
          </a:xfrm>
          <a:prstGeom prst="rect">
            <a:avLst/>
          </a:prstGeom>
          <a:solidFill>
            <a:srgbClr val="F1DDF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b="1" u="sng" dirty="0"/>
              <a:t>Acceso</a:t>
            </a:r>
          </a:p>
          <a:p>
            <a:r>
              <a:rPr lang="es-ES" dirty="0"/>
              <a:t>A través del link que entrega el establecimiento.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7555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34A47185-2420-9234-DB3B-0A36277F92B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4A6E601-E943-53E7-4244-57F48F1B9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851" y="0"/>
            <a:ext cx="3640297" cy="18535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64571F-565D-EE7D-2591-C4B896882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022" y="2194560"/>
            <a:ext cx="10555778" cy="1729046"/>
          </a:xfrm>
        </p:spPr>
        <p:txBody>
          <a:bodyPr>
            <a:noAutofit/>
          </a:bodyPr>
          <a:lstStyle/>
          <a:p>
            <a:pPr algn="ctr"/>
            <a:br>
              <a:rPr lang="es-ES" sz="3600" b="1" dirty="0"/>
            </a:br>
            <a:r>
              <a:rPr lang="es-CL" sz="4000" b="1" dirty="0"/>
              <a:t>¿Cómo completar la encuesta?</a:t>
            </a:r>
          </a:p>
        </p:txBody>
      </p:sp>
    </p:spTree>
    <p:extLst>
      <p:ext uri="{BB962C8B-B14F-4D97-AF65-F5344CB8AC3E}">
        <p14:creationId xmlns:p14="http://schemas.microsoft.com/office/powerpoint/2010/main" val="27816255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34A47185-2420-9234-DB3B-0A36277F92B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4A6E601-E943-53E7-4244-57F48F1B9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851" y="0"/>
            <a:ext cx="3640297" cy="18535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2517D8F-EE14-6AA3-DE3A-CA37C9C032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526" y="631765"/>
            <a:ext cx="11720945" cy="5719157"/>
          </a:xfrm>
          <a:prstGeom prst="rect">
            <a:avLst/>
          </a:prstGeom>
        </p:spPr>
      </p:pic>
      <p:sp>
        <p:nvSpPr>
          <p:cNvPr id="10" name="3 Llamada con línea 1">
            <a:extLst>
              <a:ext uri="{FF2B5EF4-FFF2-40B4-BE49-F238E27FC236}">
                <a16:creationId xmlns:a16="http://schemas.microsoft.com/office/drawing/2014/main" id="{CDCB2016-E853-8F58-0BF2-4A7CBB61C93D}"/>
              </a:ext>
            </a:extLst>
          </p:cNvPr>
          <p:cNvSpPr/>
          <p:nvPr/>
        </p:nvSpPr>
        <p:spPr>
          <a:xfrm>
            <a:off x="910699" y="1131216"/>
            <a:ext cx="6046282" cy="1183480"/>
          </a:xfrm>
          <a:prstGeom prst="borderCallout1">
            <a:avLst>
              <a:gd name="adj1" fmla="val 101130"/>
              <a:gd name="adj2" fmla="val 100562"/>
              <a:gd name="adj3" fmla="val 99220"/>
              <a:gd name="adj4" fmla="val 99799"/>
            </a:avLst>
          </a:prstGeom>
          <a:solidFill>
            <a:srgbClr val="F1DDF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s-ES" dirty="0">
                <a:solidFill>
                  <a:schemeClr val="tx1"/>
                </a:solidFill>
                <a:ea typeface="Calibri"/>
                <a:cs typeface="Calibri"/>
              </a:rPr>
              <a:t>Al ingresar a la encuesta se encuentra el texto en que se explica su  propósito y se solicita responderla en su totalidad y verazmente. </a:t>
            </a:r>
          </a:p>
          <a:p>
            <a:r>
              <a:rPr lang="es-ES" dirty="0">
                <a:solidFill>
                  <a:schemeClr val="tx1"/>
                </a:solidFill>
                <a:ea typeface="Calibri"/>
                <a:cs typeface="Calibri"/>
              </a:rPr>
              <a:t>También se señala el uso confidencial de los datos</a:t>
            </a:r>
            <a:r>
              <a:rPr lang="es-ES" sz="1600" dirty="0">
                <a:solidFill>
                  <a:schemeClr val="tx1"/>
                </a:solidFill>
                <a:ea typeface="Calibri"/>
                <a:cs typeface="Calibri"/>
              </a:rPr>
              <a:t>.</a:t>
            </a:r>
            <a:endParaRPr lang="es-CL" sz="1600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11" name="5 Llamada con línea 1">
            <a:extLst>
              <a:ext uri="{FF2B5EF4-FFF2-40B4-BE49-F238E27FC236}">
                <a16:creationId xmlns:a16="http://schemas.microsoft.com/office/drawing/2014/main" id="{367F6A45-5329-405B-09B7-F7A90239525A}"/>
              </a:ext>
            </a:extLst>
          </p:cNvPr>
          <p:cNvSpPr/>
          <p:nvPr/>
        </p:nvSpPr>
        <p:spPr>
          <a:xfrm>
            <a:off x="1595993" y="2610363"/>
            <a:ext cx="4675694" cy="1271680"/>
          </a:xfrm>
          <a:prstGeom prst="borderCallout1">
            <a:avLst>
              <a:gd name="adj1" fmla="val 87932"/>
              <a:gd name="adj2" fmla="val -1483"/>
              <a:gd name="adj3" fmla="val 124124"/>
              <a:gd name="adj4" fmla="val -13797"/>
            </a:avLst>
          </a:prstGeom>
          <a:solidFill>
            <a:srgbClr val="F1DDF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s-ES" dirty="0">
                <a:solidFill>
                  <a:schemeClr val="tx1"/>
                </a:solidFill>
              </a:rPr>
              <a:t>Si la encuesta no alcanza a ser completada totalmente, se puede retomar desde la última pregunta ya que el sistema guarda la información ingresada.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12" name="5 Llamada con línea 1">
            <a:extLst>
              <a:ext uri="{FF2B5EF4-FFF2-40B4-BE49-F238E27FC236}">
                <a16:creationId xmlns:a16="http://schemas.microsoft.com/office/drawing/2014/main" id="{0A08131A-D9F6-3BC9-6011-E23120D104E1}"/>
              </a:ext>
            </a:extLst>
          </p:cNvPr>
          <p:cNvSpPr/>
          <p:nvPr/>
        </p:nvSpPr>
        <p:spPr>
          <a:xfrm>
            <a:off x="7198377" y="3100646"/>
            <a:ext cx="4758094" cy="781397"/>
          </a:xfrm>
          <a:prstGeom prst="borderCallout1">
            <a:avLst>
              <a:gd name="adj1" fmla="val 113730"/>
              <a:gd name="adj2" fmla="val 55360"/>
              <a:gd name="adj3" fmla="val 257793"/>
              <a:gd name="adj4" fmla="val 72889"/>
            </a:avLst>
          </a:prstGeom>
          <a:solidFill>
            <a:srgbClr val="F1DDF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s-CL" dirty="0">
                <a:solidFill>
                  <a:schemeClr val="tx1"/>
                </a:solidFill>
              </a:rPr>
              <a:t>Al clickear </a:t>
            </a:r>
            <a:r>
              <a:rPr lang="es-CL" b="1" u="sng" dirty="0">
                <a:solidFill>
                  <a:schemeClr val="tx1"/>
                </a:solidFill>
              </a:rPr>
              <a:t>Siguiente</a:t>
            </a:r>
            <a:r>
              <a:rPr lang="es-CL" dirty="0">
                <a:solidFill>
                  <a:schemeClr val="tx1"/>
                </a:solidFill>
              </a:rPr>
              <a:t> se ingresa a responder la encuesta.</a:t>
            </a:r>
          </a:p>
        </p:txBody>
      </p:sp>
    </p:spTree>
    <p:extLst>
      <p:ext uri="{BB962C8B-B14F-4D97-AF65-F5344CB8AC3E}">
        <p14:creationId xmlns:p14="http://schemas.microsoft.com/office/powerpoint/2010/main" val="8357572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34A47185-2420-9234-DB3B-0A36277F92B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4A6E601-E943-53E7-4244-57F48F1B9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851" y="0"/>
            <a:ext cx="3640297" cy="18535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016CBB5-060E-0D62-9210-94568A5D31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220" y="388217"/>
            <a:ext cx="11510126" cy="6266916"/>
          </a:xfrm>
          <a:prstGeom prst="rect">
            <a:avLst/>
          </a:prstGeom>
        </p:spPr>
      </p:pic>
      <p:sp>
        <p:nvSpPr>
          <p:cNvPr id="6" name="2 Llamada con línea 1">
            <a:extLst>
              <a:ext uri="{FF2B5EF4-FFF2-40B4-BE49-F238E27FC236}">
                <a16:creationId xmlns:a16="http://schemas.microsoft.com/office/drawing/2014/main" id="{F89A5687-9098-1135-2D01-5A335BE02168}"/>
              </a:ext>
            </a:extLst>
          </p:cNvPr>
          <p:cNvSpPr/>
          <p:nvPr/>
        </p:nvSpPr>
        <p:spPr>
          <a:xfrm>
            <a:off x="6467728" y="4635361"/>
            <a:ext cx="5003836" cy="867664"/>
          </a:xfrm>
          <a:prstGeom prst="borderCallout1">
            <a:avLst>
              <a:gd name="adj1" fmla="val -1432"/>
              <a:gd name="adj2" fmla="val 17494"/>
              <a:gd name="adj3" fmla="val -97736"/>
              <a:gd name="adj4" fmla="val 11252"/>
            </a:avLst>
          </a:prstGeom>
          <a:solidFill>
            <a:srgbClr val="F1DDF1"/>
          </a:solidFill>
          <a:ln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tx1"/>
                </a:solidFill>
              </a:rPr>
              <a:t>Cada pregunta tiene un texto de apoyo que ayuda a entender el sentido de la pregunta y entrega orientaciones de cómo debe responderse.</a:t>
            </a:r>
            <a:endParaRPr lang="es-C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0007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34A47185-2420-9234-DB3B-0A36277F92B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4A6E601-E943-53E7-4244-57F48F1B9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851" y="0"/>
            <a:ext cx="3640297" cy="18535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7FD226B-72F4-ABF4-A167-788F64C1B5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063" y="185352"/>
            <a:ext cx="6622126" cy="385463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0EEEEA4-BDE5-A3BF-D945-51B82EA56D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3762" y="3140781"/>
            <a:ext cx="6384175" cy="3442106"/>
          </a:xfrm>
          <a:prstGeom prst="rect">
            <a:avLst/>
          </a:prstGeom>
        </p:spPr>
      </p:pic>
      <p:sp>
        <p:nvSpPr>
          <p:cNvPr id="12" name="2 Llamada con línea 1">
            <a:extLst>
              <a:ext uri="{FF2B5EF4-FFF2-40B4-BE49-F238E27FC236}">
                <a16:creationId xmlns:a16="http://schemas.microsoft.com/office/drawing/2014/main" id="{EBE0B8B9-04A9-D574-5121-9D4637FE5745}"/>
              </a:ext>
            </a:extLst>
          </p:cNvPr>
          <p:cNvSpPr/>
          <p:nvPr/>
        </p:nvSpPr>
        <p:spPr>
          <a:xfrm>
            <a:off x="432262" y="3840480"/>
            <a:ext cx="4789904" cy="1429789"/>
          </a:xfrm>
          <a:prstGeom prst="borderCallout1">
            <a:avLst>
              <a:gd name="adj1" fmla="val -614"/>
              <a:gd name="adj2" fmla="val 41487"/>
              <a:gd name="adj3" fmla="val -47853"/>
              <a:gd name="adj4" fmla="val 48179"/>
            </a:avLst>
          </a:prstGeom>
          <a:solidFill>
            <a:srgbClr val="F1DDF1"/>
          </a:solidFill>
          <a:ln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Para avanzar se deben responder todas las preguntas de la sección. Si alguna de ellas no se ha respondido o se ha hecho de forma incorrecta, se levanta un mensaje que indica el error.</a:t>
            </a:r>
          </a:p>
          <a:p>
            <a:endParaRPr lang="es-CL" sz="1400" dirty="0">
              <a:solidFill>
                <a:schemeClr val="tx1"/>
              </a:solidFill>
            </a:endParaRPr>
          </a:p>
        </p:txBody>
      </p:sp>
      <p:sp>
        <p:nvSpPr>
          <p:cNvPr id="13" name="2 Llamada con línea 1">
            <a:extLst>
              <a:ext uri="{FF2B5EF4-FFF2-40B4-BE49-F238E27FC236}">
                <a16:creationId xmlns:a16="http://schemas.microsoft.com/office/drawing/2014/main" id="{6A45204A-109B-AF77-4E57-174D007308E8}"/>
              </a:ext>
            </a:extLst>
          </p:cNvPr>
          <p:cNvSpPr/>
          <p:nvPr/>
        </p:nvSpPr>
        <p:spPr>
          <a:xfrm>
            <a:off x="1030778" y="5605249"/>
            <a:ext cx="4191388" cy="662547"/>
          </a:xfrm>
          <a:prstGeom prst="borderCallout1">
            <a:avLst>
              <a:gd name="adj1" fmla="val 2568"/>
              <a:gd name="adj2" fmla="val 96941"/>
              <a:gd name="adj3" fmla="val -158080"/>
              <a:gd name="adj4" fmla="val 106601"/>
            </a:avLst>
          </a:prstGeom>
          <a:solidFill>
            <a:srgbClr val="F1DDF1"/>
          </a:solidFill>
          <a:ln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Al revisar la sección se destaca la pregunta indicando su obligatoriedad o error.</a:t>
            </a:r>
          </a:p>
          <a:p>
            <a:endParaRPr lang="es-C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6573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34A47185-2420-9234-DB3B-0A36277F92B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4A6E601-E943-53E7-4244-57F48F1B9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851" y="0"/>
            <a:ext cx="3640297" cy="18535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C887DF6-EDE2-8A9E-CDEE-2FE4663039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330" y="772372"/>
            <a:ext cx="11712134" cy="380047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0D7190C-AC5A-706A-F9FE-620D8E042F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330" y="4572847"/>
            <a:ext cx="11712134" cy="1409700"/>
          </a:xfrm>
          <a:prstGeom prst="rect">
            <a:avLst/>
          </a:prstGeom>
        </p:spPr>
      </p:pic>
      <p:sp>
        <p:nvSpPr>
          <p:cNvPr id="13" name="2 Llamada con línea 1">
            <a:extLst>
              <a:ext uri="{FF2B5EF4-FFF2-40B4-BE49-F238E27FC236}">
                <a16:creationId xmlns:a16="http://schemas.microsoft.com/office/drawing/2014/main" id="{AFC65856-4677-C254-6A4A-B9CC34D3BB8C}"/>
              </a:ext>
            </a:extLst>
          </p:cNvPr>
          <p:cNvSpPr/>
          <p:nvPr/>
        </p:nvSpPr>
        <p:spPr>
          <a:xfrm>
            <a:off x="7141909" y="1477222"/>
            <a:ext cx="4094318" cy="1533964"/>
          </a:xfrm>
          <a:prstGeom prst="borderCallout1">
            <a:avLst>
              <a:gd name="adj1" fmla="val 100078"/>
              <a:gd name="adj2" fmla="val 47046"/>
              <a:gd name="adj3" fmla="val 236402"/>
              <a:gd name="adj4" fmla="val 96220"/>
            </a:avLst>
          </a:prstGeom>
          <a:solidFill>
            <a:srgbClr val="F1DDF1"/>
          </a:solidFill>
          <a:ln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>
                <a:solidFill>
                  <a:schemeClr val="tx1"/>
                </a:solidFill>
              </a:rPr>
              <a:t>Al completar la última pregunta de la encuesta, debe clickear el botón </a:t>
            </a:r>
            <a:r>
              <a:rPr lang="es-CL" b="1" u="sng" dirty="0">
                <a:solidFill>
                  <a:schemeClr val="tx1"/>
                </a:solidFill>
              </a:rPr>
              <a:t>Enviar,</a:t>
            </a:r>
            <a:r>
              <a:rPr lang="es-CL" dirty="0">
                <a:solidFill>
                  <a:schemeClr val="tx1"/>
                </a:solidFill>
              </a:rPr>
              <a:t>  de este modo la encuesta quedará cerrada. </a:t>
            </a:r>
          </a:p>
        </p:txBody>
      </p:sp>
      <p:sp>
        <p:nvSpPr>
          <p:cNvPr id="14" name="2 Llamada con línea 1">
            <a:extLst>
              <a:ext uri="{FF2B5EF4-FFF2-40B4-BE49-F238E27FC236}">
                <a16:creationId xmlns:a16="http://schemas.microsoft.com/office/drawing/2014/main" id="{886FB7CE-831C-64AF-C464-96278047F445}"/>
              </a:ext>
            </a:extLst>
          </p:cNvPr>
          <p:cNvSpPr/>
          <p:nvPr/>
        </p:nvSpPr>
        <p:spPr>
          <a:xfrm>
            <a:off x="1778924" y="2945754"/>
            <a:ext cx="4317075" cy="1402931"/>
          </a:xfrm>
          <a:prstGeom prst="borderCallout1">
            <a:avLst>
              <a:gd name="adj1" fmla="val 100078"/>
              <a:gd name="adj2" fmla="val 47046"/>
              <a:gd name="adj3" fmla="val 163773"/>
              <a:gd name="adj4" fmla="val -13058"/>
            </a:avLst>
          </a:prstGeom>
          <a:solidFill>
            <a:srgbClr val="F1DDF1"/>
          </a:solidFill>
          <a:ln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>
                <a:solidFill>
                  <a:schemeClr val="tx1"/>
                </a:solidFill>
              </a:rPr>
              <a:t>En la medida que vaya avanzando en el ingreso de datos puede volver atrás. Para revisar alguna pregunta debe clickear el botón </a:t>
            </a:r>
            <a:r>
              <a:rPr lang="es-CL" b="1" u="sng" dirty="0">
                <a:solidFill>
                  <a:schemeClr val="tx1"/>
                </a:solidFill>
              </a:rPr>
              <a:t>Anterior.</a:t>
            </a:r>
          </a:p>
        </p:txBody>
      </p:sp>
    </p:spTree>
    <p:extLst>
      <p:ext uri="{BB962C8B-B14F-4D97-AF65-F5344CB8AC3E}">
        <p14:creationId xmlns:p14="http://schemas.microsoft.com/office/powerpoint/2010/main" val="13299566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34A47185-2420-9234-DB3B-0A36277F92B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4A6E601-E943-53E7-4244-57F48F1B9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851" y="0"/>
            <a:ext cx="3640297" cy="18535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C310B08-2A13-3020-AE4A-DE04FF2ABD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887" y="837398"/>
            <a:ext cx="10182225" cy="4015589"/>
          </a:xfrm>
          <a:prstGeom prst="rect">
            <a:avLst/>
          </a:prstGeom>
        </p:spPr>
      </p:pic>
      <p:sp>
        <p:nvSpPr>
          <p:cNvPr id="7" name="2 Llamada con línea 1">
            <a:extLst>
              <a:ext uri="{FF2B5EF4-FFF2-40B4-BE49-F238E27FC236}">
                <a16:creationId xmlns:a16="http://schemas.microsoft.com/office/drawing/2014/main" id="{3A19B6BB-CA5E-497F-2960-5784908CF59A}"/>
              </a:ext>
            </a:extLst>
          </p:cNvPr>
          <p:cNvSpPr/>
          <p:nvPr/>
        </p:nvSpPr>
        <p:spPr>
          <a:xfrm>
            <a:off x="6198038" y="4619509"/>
            <a:ext cx="4736259" cy="1518137"/>
          </a:xfrm>
          <a:prstGeom prst="borderCallout1">
            <a:avLst>
              <a:gd name="adj1" fmla="val -5777"/>
              <a:gd name="adj2" fmla="val -48398"/>
              <a:gd name="adj3" fmla="val 31743"/>
              <a:gd name="adj4" fmla="val -4372"/>
            </a:avLst>
          </a:prstGeom>
          <a:solidFill>
            <a:srgbClr val="F1DDF1"/>
          </a:solidFill>
          <a:ln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>
                <a:solidFill>
                  <a:schemeClr val="tx1"/>
                </a:solidFill>
              </a:rPr>
              <a:t>Si no ha ingresado información o navegado en la plataforma por más de 5 minutos, se va a desplegar este mensaje.</a:t>
            </a:r>
          </a:p>
          <a:p>
            <a:r>
              <a:rPr lang="es-CL" dirty="0">
                <a:solidFill>
                  <a:schemeClr val="tx1"/>
                </a:solidFill>
              </a:rPr>
              <a:t>Debe volver a ingresar y retomar la encuesta desde la última pregunta registrada.</a:t>
            </a:r>
          </a:p>
        </p:txBody>
      </p:sp>
    </p:spTree>
    <p:extLst>
      <p:ext uri="{BB962C8B-B14F-4D97-AF65-F5344CB8AC3E}">
        <p14:creationId xmlns:p14="http://schemas.microsoft.com/office/powerpoint/2010/main" val="39609003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34A47185-2420-9234-DB3B-0A36277F92B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4A6E601-E943-53E7-4244-57F48F1B9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851" y="0"/>
            <a:ext cx="3640297" cy="185351"/>
          </a:xfrm>
          <a:prstGeom prst="rect">
            <a:avLst/>
          </a:prstGeom>
        </p:spPr>
      </p:pic>
      <p:sp>
        <p:nvSpPr>
          <p:cNvPr id="8" name="2 Llamada con línea 1">
            <a:extLst>
              <a:ext uri="{FF2B5EF4-FFF2-40B4-BE49-F238E27FC236}">
                <a16:creationId xmlns:a16="http://schemas.microsoft.com/office/drawing/2014/main" id="{3A19B6BB-CA5E-497F-2960-5784908CF59A}"/>
              </a:ext>
            </a:extLst>
          </p:cNvPr>
          <p:cNvSpPr/>
          <p:nvPr/>
        </p:nvSpPr>
        <p:spPr>
          <a:xfrm>
            <a:off x="7150941" y="4671855"/>
            <a:ext cx="4204244" cy="814546"/>
          </a:xfrm>
          <a:prstGeom prst="borderCallout1">
            <a:avLst>
              <a:gd name="adj1" fmla="val -95584"/>
              <a:gd name="adj2" fmla="val -48398"/>
              <a:gd name="adj3" fmla="val 31743"/>
              <a:gd name="adj4" fmla="val -4372"/>
            </a:avLst>
          </a:prstGeom>
          <a:solidFill>
            <a:srgbClr val="F1DDF1"/>
          </a:solidFill>
          <a:ln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>
                <a:solidFill>
                  <a:schemeClr val="tx1"/>
                </a:solidFill>
              </a:rPr>
              <a:t>Algunas indicaciones finales luego de enviar y guardar la encuesta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65B2BAA-77E9-7F22-AB9E-4D2C4CCF66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-3571" t="19251" r="6846" b="43215"/>
          <a:stretch/>
        </p:blipFill>
        <p:spPr bwMode="auto">
          <a:xfrm>
            <a:off x="1147156" y="668009"/>
            <a:ext cx="10208029" cy="375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00384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34A47185-2420-9234-DB3B-0A36277F92B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4A6E601-E943-53E7-4244-57F48F1B9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851" y="0"/>
            <a:ext cx="3640297" cy="18535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64571F-565D-EE7D-2591-C4B896882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022" y="2194560"/>
            <a:ext cx="10555778" cy="1729046"/>
          </a:xfrm>
        </p:spPr>
        <p:txBody>
          <a:bodyPr>
            <a:noAutofit/>
          </a:bodyPr>
          <a:lstStyle/>
          <a:p>
            <a:pPr algn="ctr"/>
            <a:br>
              <a:rPr lang="es-ES" sz="3600" b="1" dirty="0"/>
            </a:br>
            <a:r>
              <a:rPr lang="es-CL" sz="4000" b="1" dirty="0"/>
              <a:t>Tipos de preguntas y formas de responder</a:t>
            </a:r>
          </a:p>
        </p:txBody>
      </p:sp>
    </p:spTree>
    <p:extLst>
      <p:ext uri="{BB962C8B-B14F-4D97-AF65-F5344CB8AC3E}">
        <p14:creationId xmlns:p14="http://schemas.microsoft.com/office/powerpoint/2010/main" val="299881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34A47185-2420-9234-DB3B-0A36277F92B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4A6E601-E943-53E7-4244-57F48F1B9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851" y="0"/>
            <a:ext cx="3640297" cy="18535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64571F-565D-EE7D-2591-C4B896882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5030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/>
              <a:t>CONTEXTO ENCUESTA VULNERABILIDAD JUNAEB</a:t>
            </a:r>
            <a:br>
              <a:rPr lang="es-ES" sz="3200" b="1" dirty="0"/>
            </a:br>
            <a:r>
              <a:rPr lang="es-ES" sz="3200" b="1" dirty="0"/>
              <a:t>LÍNEA DE TIEMPO</a:t>
            </a:r>
            <a:endParaRPr lang="es-CL" sz="3200" b="1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8706E72-509C-F979-FB6B-58D6E5310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887" y="980388"/>
            <a:ext cx="11621193" cy="5196575"/>
          </a:xfrm>
        </p:spPr>
        <p:txBody>
          <a:bodyPr/>
          <a:lstStyle/>
          <a:p>
            <a:pPr marL="0" indent="0">
              <a:buNone/>
            </a:pPr>
            <a:endParaRPr lang="es-CL" b="1" dirty="0"/>
          </a:p>
          <a:p>
            <a:endParaRPr lang="es-CL" sz="2800" b="1" dirty="0"/>
          </a:p>
          <a:p>
            <a:endParaRPr lang="es-CL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7FE6BFC-10C1-CB3B-0D1A-359F8EF4EC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" y="1250156"/>
            <a:ext cx="10972800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4012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34A47185-2420-9234-DB3B-0A36277F92B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4A6E601-E943-53E7-4244-57F48F1B9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851" y="0"/>
            <a:ext cx="3640297" cy="18535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D049366-A9AD-A175-D7DF-0AC402E269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152" y="195262"/>
            <a:ext cx="9775767" cy="6467475"/>
          </a:xfrm>
          <a:prstGeom prst="rect">
            <a:avLst/>
          </a:prstGeom>
        </p:spPr>
      </p:pic>
      <p:sp>
        <p:nvSpPr>
          <p:cNvPr id="13" name="2 Llamada con línea 1">
            <a:extLst>
              <a:ext uri="{FF2B5EF4-FFF2-40B4-BE49-F238E27FC236}">
                <a16:creationId xmlns:a16="http://schemas.microsoft.com/office/drawing/2014/main" id="{1EB94504-97E6-ACFF-A897-019BB77B3565}"/>
              </a:ext>
            </a:extLst>
          </p:cNvPr>
          <p:cNvSpPr/>
          <p:nvPr/>
        </p:nvSpPr>
        <p:spPr>
          <a:xfrm>
            <a:off x="5270269" y="1235295"/>
            <a:ext cx="5519649" cy="1640909"/>
          </a:xfrm>
          <a:prstGeom prst="borderCallout1">
            <a:avLst>
              <a:gd name="adj1" fmla="val 40009"/>
              <a:gd name="adj2" fmla="val -45393"/>
              <a:gd name="adj3" fmla="val 59279"/>
              <a:gd name="adj4" fmla="val -3318"/>
            </a:avLst>
          </a:prstGeom>
          <a:solidFill>
            <a:srgbClr val="F1DDF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u="sng" dirty="0">
                <a:solidFill>
                  <a:schemeClr val="tx1"/>
                </a:solidFill>
              </a:rPr>
              <a:t>Selección de alternativas:</a:t>
            </a:r>
          </a:p>
          <a:p>
            <a:r>
              <a:rPr lang="es-CL" dirty="0">
                <a:solidFill>
                  <a:schemeClr val="tx1"/>
                </a:solidFill>
              </a:rPr>
              <a:t>Permite la selección de una alternativa dentro de las distintas opciones disponibles.</a:t>
            </a:r>
          </a:p>
        </p:txBody>
      </p:sp>
    </p:spTree>
    <p:extLst>
      <p:ext uri="{BB962C8B-B14F-4D97-AF65-F5344CB8AC3E}">
        <p14:creationId xmlns:p14="http://schemas.microsoft.com/office/powerpoint/2010/main" val="7717779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34A47185-2420-9234-DB3B-0A36277F92B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4A6E601-E943-53E7-4244-57F48F1B9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851" y="0"/>
            <a:ext cx="3640297" cy="18535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472B6E5-3914-B27F-2B74-1EA54842B3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131" y="465513"/>
            <a:ext cx="11554692" cy="5769032"/>
          </a:xfrm>
          <a:prstGeom prst="rect">
            <a:avLst/>
          </a:prstGeom>
        </p:spPr>
      </p:pic>
      <p:sp>
        <p:nvSpPr>
          <p:cNvPr id="6" name="2 Llamada con línea 1">
            <a:extLst>
              <a:ext uri="{FF2B5EF4-FFF2-40B4-BE49-F238E27FC236}">
                <a16:creationId xmlns:a16="http://schemas.microsoft.com/office/drawing/2014/main" id="{000869FC-C021-FD60-3DEC-E989B25762F7}"/>
              </a:ext>
            </a:extLst>
          </p:cNvPr>
          <p:cNvSpPr/>
          <p:nvPr/>
        </p:nvSpPr>
        <p:spPr>
          <a:xfrm>
            <a:off x="5496947" y="4077926"/>
            <a:ext cx="5509103" cy="1296144"/>
          </a:xfrm>
          <a:prstGeom prst="borderCallout1">
            <a:avLst>
              <a:gd name="adj1" fmla="val 72928"/>
              <a:gd name="adj2" fmla="val -2132"/>
              <a:gd name="adj3" fmla="val 98101"/>
              <a:gd name="adj4" fmla="val -79626"/>
            </a:avLst>
          </a:prstGeom>
          <a:solidFill>
            <a:srgbClr val="F1DDF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u="sng" dirty="0">
                <a:solidFill>
                  <a:schemeClr val="tx1"/>
                </a:solidFill>
              </a:rPr>
              <a:t>Campos a Completar con números y/o letras:</a:t>
            </a:r>
          </a:p>
          <a:p>
            <a:r>
              <a:rPr lang="es-CL" dirty="0">
                <a:solidFill>
                  <a:schemeClr val="tx1"/>
                </a:solidFill>
              </a:rPr>
              <a:t>Pueden tener algunas restricciones y/o validaciones que serán señaladas antes de continuar avanzando.  </a:t>
            </a:r>
          </a:p>
        </p:txBody>
      </p:sp>
    </p:spTree>
    <p:extLst>
      <p:ext uri="{BB962C8B-B14F-4D97-AF65-F5344CB8AC3E}">
        <p14:creationId xmlns:p14="http://schemas.microsoft.com/office/powerpoint/2010/main" val="15079336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34A47185-2420-9234-DB3B-0A36277F92B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4A6E601-E943-53E7-4244-57F48F1B9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851" y="0"/>
            <a:ext cx="3640297" cy="18535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2CEA116-3922-9BEE-689C-30EF112805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44" y="376726"/>
            <a:ext cx="11166295" cy="6267450"/>
          </a:xfrm>
          <a:prstGeom prst="rect">
            <a:avLst/>
          </a:prstGeom>
        </p:spPr>
      </p:pic>
      <p:sp>
        <p:nvSpPr>
          <p:cNvPr id="6" name="2 Llamada con línea 1">
            <a:extLst>
              <a:ext uri="{FF2B5EF4-FFF2-40B4-BE49-F238E27FC236}">
                <a16:creationId xmlns:a16="http://schemas.microsoft.com/office/drawing/2014/main" id="{119E1FCC-EC2C-60EC-59FA-AF0C5F4A377B}"/>
              </a:ext>
            </a:extLst>
          </p:cNvPr>
          <p:cNvSpPr/>
          <p:nvPr/>
        </p:nvSpPr>
        <p:spPr>
          <a:xfrm>
            <a:off x="5761464" y="1321294"/>
            <a:ext cx="5902233" cy="792088"/>
          </a:xfrm>
          <a:prstGeom prst="borderCallout1">
            <a:avLst>
              <a:gd name="adj1" fmla="val 88087"/>
              <a:gd name="adj2" fmla="val -3592"/>
              <a:gd name="adj3" fmla="val 196744"/>
              <a:gd name="adj4" fmla="val -70242"/>
            </a:avLst>
          </a:prstGeom>
          <a:solidFill>
            <a:srgbClr val="F1DDF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s-CL" b="1" u="sng" dirty="0">
                <a:solidFill>
                  <a:schemeClr val="tx1"/>
                </a:solidFill>
              </a:rPr>
              <a:t>Selector Múltiple:</a:t>
            </a:r>
          </a:p>
          <a:p>
            <a:r>
              <a:rPr lang="es-CL" dirty="0">
                <a:solidFill>
                  <a:schemeClr val="tx1"/>
                </a:solidFill>
              </a:rPr>
              <a:t> Se pueden seleccionar una o más alternativas.</a:t>
            </a:r>
            <a:endParaRPr lang="es-CL" dirty="0">
              <a:solidFill>
                <a:schemeClr val="tx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33735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34A47185-2420-9234-DB3B-0A36277F92B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4A6E601-E943-53E7-4244-57F48F1B9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851" y="0"/>
            <a:ext cx="3640297" cy="18535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FA6D506-832A-BFDE-8EC2-2C6E89FD19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159" y="290844"/>
            <a:ext cx="11263077" cy="6055779"/>
          </a:xfrm>
          <a:prstGeom prst="rect">
            <a:avLst/>
          </a:prstGeom>
        </p:spPr>
      </p:pic>
      <p:sp>
        <p:nvSpPr>
          <p:cNvPr id="6" name="2 Llamada con línea 1">
            <a:extLst>
              <a:ext uri="{FF2B5EF4-FFF2-40B4-BE49-F238E27FC236}">
                <a16:creationId xmlns:a16="http://schemas.microsoft.com/office/drawing/2014/main" id="{0099D535-514F-438C-EE32-4C91A0C23531}"/>
              </a:ext>
            </a:extLst>
          </p:cNvPr>
          <p:cNvSpPr/>
          <p:nvPr/>
        </p:nvSpPr>
        <p:spPr>
          <a:xfrm>
            <a:off x="5150997" y="1862362"/>
            <a:ext cx="6132797" cy="2167844"/>
          </a:xfrm>
          <a:prstGeom prst="borderCallout1">
            <a:avLst>
              <a:gd name="adj1" fmla="val 98582"/>
              <a:gd name="adj2" fmla="val 50068"/>
              <a:gd name="adj3" fmla="val 175814"/>
              <a:gd name="adj4" fmla="val -18213"/>
            </a:avLst>
          </a:prstGeom>
          <a:solidFill>
            <a:srgbClr val="F1DDF1"/>
          </a:solidFill>
          <a:ln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u="sng" dirty="0">
                <a:solidFill>
                  <a:schemeClr val="tx1"/>
                </a:solidFill>
              </a:rPr>
              <a:t>Exclusión de alternativas</a:t>
            </a:r>
          </a:p>
          <a:p>
            <a:endParaRPr lang="es-CL" b="1" u="sng" dirty="0">
              <a:solidFill>
                <a:schemeClr val="tx1"/>
              </a:solidFill>
            </a:endParaRPr>
          </a:p>
          <a:p>
            <a:r>
              <a:rPr lang="es-CL" dirty="0">
                <a:solidFill>
                  <a:schemeClr val="tx1"/>
                </a:solidFill>
              </a:rPr>
              <a:t>Los selectores múltiples pueden tener una opción excluyente que inhabilita cualquier otra respuesta</a:t>
            </a:r>
          </a:p>
          <a:p>
            <a:endParaRPr lang="es-CL" dirty="0">
              <a:solidFill>
                <a:schemeClr val="tx1"/>
              </a:solidFill>
            </a:endParaRPr>
          </a:p>
          <a:p>
            <a:r>
              <a:rPr lang="es-CL" dirty="0">
                <a:solidFill>
                  <a:schemeClr val="tx1"/>
                </a:solidFill>
              </a:rPr>
              <a:t>En este caso se atenúan las otras opciones y serán ignoradas aunque se  haya seleccionado  previamente.</a:t>
            </a:r>
          </a:p>
        </p:txBody>
      </p:sp>
    </p:spTree>
    <p:extLst>
      <p:ext uri="{BB962C8B-B14F-4D97-AF65-F5344CB8AC3E}">
        <p14:creationId xmlns:p14="http://schemas.microsoft.com/office/powerpoint/2010/main" val="10920367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34A47185-2420-9234-DB3B-0A36277F92B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4A6E601-E943-53E7-4244-57F48F1B9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851" y="0"/>
            <a:ext cx="3640297" cy="18535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768B2C7-CD60-3674-9ADB-942BE5529E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215" y="315884"/>
            <a:ext cx="10633570" cy="6284421"/>
          </a:xfrm>
          <a:prstGeom prst="rect">
            <a:avLst/>
          </a:prstGeom>
        </p:spPr>
      </p:pic>
      <p:sp>
        <p:nvSpPr>
          <p:cNvPr id="2" name="2 Llamada con línea 1">
            <a:extLst>
              <a:ext uri="{FF2B5EF4-FFF2-40B4-BE49-F238E27FC236}">
                <a16:creationId xmlns:a16="http://schemas.microsoft.com/office/drawing/2014/main" id="{561A4B98-ECDD-8BA2-86F4-1C1BBB0E48F8}"/>
              </a:ext>
            </a:extLst>
          </p:cNvPr>
          <p:cNvSpPr/>
          <p:nvPr/>
        </p:nvSpPr>
        <p:spPr>
          <a:xfrm>
            <a:off x="6362006" y="749496"/>
            <a:ext cx="5292438" cy="2475842"/>
          </a:xfrm>
          <a:prstGeom prst="borderCallout1">
            <a:avLst>
              <a:gd name="adj1" fmla="val 108748"/>
              <a:gd name="adj2" fmla="val 13330"/>
              <a:gd name="adj3" fmla="val 203366"/>
              <a:gd name="adj4" fmla="val -30432"/>
            </a:avLst>
          </a:prstGeom>
          <a:solidFill>
            <a:srgbClr val="F1DDF1"/>
          </a:solidFill>
          <a:ln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u="sng" dirty="0">
                <a:solidFill>
                  <a:schemeClr val="tx1"/>
                </a:solidFill>
              </a:rPr>
              <a:t>Preguntas adicionales</a:t>
            </a:r>
          </a:p>
          <a:p>
            <a:r>
              <a:rPr lang="es-CL" dirty="0">
                <a:solidFill>
                  <a:schemeClr val="tx1"/>
                </a:solidFill>
              </a:rPr>
              <a:t>Dada la respuesta en algunas preguntas, se pueden abrir otras preguntas  que están vinculadas.</a:t>
            </a:r>
          </a:p>
          <a:p>
            <a:endParaRPr lang="es-CL" dirty="0">
              <a:solidFill>
                <a:schemeClr val="tx1"/>
              </a:solidFill>
            </a:endParaRPr>
          </a:p>
          <a:p>
            <a:r>
              <a:rPr lang="es-CL" dirty="0">
                <a:solidFill>
                  <a:schemeClr val="tx1"/>
                </a:solidFill>
              </a:rPr>
              <a:t>En el ejemplo, al ser el/la estudiante de nacionalidad extranjera debe responder una pregunta adicional, que es hace cuanto tiempo vive en el país. </a:t>
            </a:r>
          </a:p>
        </p:txBody>
      </p:sp>
    </p:spTree>
    <p:extLst>
      <p:ext uri="{BB962C8B-B14F-4D97-AF65-F5344CB8AC3E}">
        <p14:creationId xmlns:p14="http://schemas.microsoft.com/office/powerpoint/2010/main" val="21674924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34A47185-2420-9234-DB3B-0A36277F92B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4A6E601-E943-53E7-4244-57F48F1B9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851" y="0"/>
            <a:ext cx="3640297" cy="18535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F8F3985-89FE-7560-DBD5-0740A73C8E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867" y="303924"/>
            <a:ext cx="11471564" cy="6250152"/>
          </a:xfrm>
          <a:prstGeom prst="rect">
            <a:avLst/>
          </a:prstGeom>
        </p:spPr>
      </p:pic>
      <p:sp>
        <p:nvSpPr>
          <p:cNvPr id="9" name="2 Llamada con línea 1">
            <a:extLst>
              <a:ext uri="{FF2B5EF4-FFF2-40B4-BE49-F238E27FC236}">
                <a16:creationId xmlns:a16="http://schemas.microsoft.com/office/drawing/2014/main" id="{6B425EC4-1788-4E2D-FDA6-1DC354E28DEC}"/>
              </a:ext>
            </a:extLst>
          </p:cNvPr>
          <p:cNvSpPr/>
          <p:nvPr/>
        </p:nvSpPr>
        <p:spPr>
          <a:xfrm>
            <a:off x="5224549" y="931025"/>
            <a:ext cx="6442213" cy="2590650"/>
          </a:xfrm>
          <a:prstGeom prst="borderCallout1">
            <a:avLst>
              <a:gd name="adj1" fmla="val 109352"/>
              <a:gd name="adj2" fmla="val 17967"/>
              <a:gd name="adj3" fmla="val 155226"/>
              <a:gd name="adj4" fmla="val 17589"/>
            </a:avLst>
          </a:prstGeom>
          <a:solidFill>
            <a:srgbClr val="F1DDF1"/>
          </a:solidFill>
          <a:ln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u="sng" dirty="0">
                <a:solidFill>
                  <a:schemeClr val="tx1"/>
                </a:solidFill>
              </a:rPr>
              <a:t>Ranking o priorización:</a:t>
            </a:r>
          </a:p>
          <a:p>
            <a:endParaRPr lang="es-CL" b="1" u="sng" dirty="0">
              <a:solidFill>
                <a:schemeClr val="tx1"/>
              </a:solidFill>
            </a:endParaRPr>
          </a:p>
          <a:p>
            <a:r>
              <a:rPr lang="es-CL" dirty="0">
                <a:solidFill>
                  <a:schemeClr val="tx1"/>
                </a:solidFill>
              </a:rPr>
              <a:t>Es una pregunta de selección múltiple que requiere ordenar las  alternativas priorizando según importancia. </a:t>
            </a:r>
          </a:p>
          <a:p>
            <a:endParaRPr lang="es-CL" dirty="0">
              <a:solidFill>
                <a:schemeClr val="tx1"/>
              </a:solidFill>
            </a:endParaRPr>
          </a:p>
          <a:p>
            <a:r>
              <a:rPr lang="es-CL" dirty="0">
                <a:solidFill>
                  <a:schemeClr val="tx1"/>
                </a:solidFill>
              </a:rPr>
              <a:t>Se  debe posicionar el mouse sobre la alternativa de la izquierda y arrastrarla al casillero de la derecha, ubicándola en el lugar que considere le corresponde.</a:t>
            </a:r>
          </a:p>
        </p:txBody>
      </p:sp>
    </p:spTree>
    <p:extLst>
      <p:ext uri="{BB962C8B-B14F-4D97-AF65-F5344CB8AC3E}">
        <p14:creationId xmlns:p14="http://schemas.microsoft.com/office/powerpoint/2010/main" val="6827967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34A47185-2420-9234-DB3B-0A36277F92B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4A6E601-E943-53E7-4244-57F48F1B9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851" y="0"/>
            <a:ext cx="3640297" cy="18535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64571F-565D-EE7D-2591-C4B896882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022" y="2194560"/>
            <a:ext cx="10555778" cy="1729046"/>
          </a:xfrm>
        </p:spPr>
        <p:txBody>
          <a:bodyPr>
            <a:noAutofit/>
          </a:bodyPr>
          <a:lstStyle/>
          <a:p>
            <a:pPr algn="ctr"/>
            <a:br>
              <a:rPr lang="es-ES" sz="3600" b="1" dirty="0"/>
            </a:br>
            <a:r>
              <a:rPr lang="es-CL" sz="4000" b="1" dirty="0"/>
              <a:t>¿Cómo resetear contraseñas desde el perfil regional y nacional?</a:t>
            </a:r>
          </a:p>
        </p:txBody>
      </p:sp>
    </p:spTree>
    <p:extLst>
      <p:ext uri="{BB962C8B-B14F-4D97-AF65-F5344CB8AC3E}">
        <p14:creationId xmlns:p14="http://schemas.microsoft.com/office/powerpoint/2010/main" val="21116796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34A47185-2420-9234-DB3B-0A36277F92B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4A6E601-E943-53E7-4244-57F48F1B9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851" y="0"/>
            <a:ext cx="3640297" cy="18535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7151299-B82C-A13B-DBEA-5DD9589AEF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-212033"/>
            <a:ext cx="7464829" cy="3952759"/>
          </a:xfrm>
          <a:prstGeom prst="rect">
            <a:avLst/>
          </a:prstGeom>
        </p:spPr>
      </p:pic>
      <p:sp>
        <p:nvSpPr>
          <p:cNvPr id="11" name="2 Llamada con línea 1">
            <a:extLst>
              <a:ext uri="{FF2B5EF4-FFF2-40B4-BE49-F238E27FC236}">
                <a16:creationId xmlns:a16="http://schemas.microsoft.com/office/drawing/2014/main" id="{A0E6C8E7-93E8-EE3F-C367-59B34E1E3CF8}"/>
              </a:ext>
            </a:extLst>
          </p:cNvPr>
          <p:cNvSpPr/>
          <p:nvPr/>
        </p:nvSpPr>
        <p:spPr>
          <a:xfrm>
            <a:off x="5852160" y="185351"/>
            <a:ext cx="5888520" cy="2475842"/>
          </a:xfrm>
          <a:prstGeom prst="borderCallout1">
            <a:avLst>
              <a:gd name="adj1" fmla="val 74501"/>
              <a:gd name="adj2" fmla="val -1435"/>
              <a:gd name="adj3" fmla="val 114056"/>
              <a:gd name="adj4" fmla="val -67536"/>
            </a:avLst>
          </a:prstGeom>
          <a:solidFill>
            <a:srgbClr val="F1DDF1"/>
          </a:solidFill>
          <a:ln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CL" sz="18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Ingresar con perfil regional o nacional en </a:t>
            </a:r>
            <a:r>
              <a:rPr lang="es-CL" sz="1800" b="1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Administración.</a:t>
            </a:r>
          </a:p>
          <a:p>
            <a:pPr lvl="0"/>
            <a:endParaRPr lang="es-CL" sz="1800" b="1" dirty="0">
              <a:solidFill>
                <a:schemeClr val="tx1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lvl="0"/>
            <a:r>
              <a:rPr lang="es-CL" dirty="0">
                <a:solidFill>
                  <a:schemeClr val="tx1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Se</a:t>
            </a:r>
            <a:r>
              <a:rPr lang="es-CL" sz="18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desplegará la siguiente pantalla. En </a:t>
            </a:r>
            <a:r>
              <a:rPr lang="es-CL" sz="1800" b="1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Nombre de usuario</a:t>
            </a:r>
            <a:r>
              <a:rPr lang="es-CL" sz="18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ingresar el RBD y pinchar </a:t>
            </a:r>
            <a:r>
              <a:rPr lang="es-CL" sz="1800" b="1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Cargar usuario</a:t>
            </a:r>
            <a:r>
              <a:rPr lang="es-CL" sz="18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. </a:t>
            </a:r>
          </a:p>
          <a:p>
            <a:pPr lvl="0"/>
            <a:endParaRPr lang="es-CL" dirty="0">
              <a:solidFill>
                <a:schemeClr val="tx1"/>
              </a:solidFill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lvl="0"/>
            <a:r>
              <a:rPr lang="es-CL" sz="18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Luego de que se desplieguen los datos del establecimiento, en </a:t>
            </a:r>
            <a:r>
              <a:rPr lang="es-CL" sz="1800" b="1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Opciones</a:t>
            </a:r>
            <a:r>
              <a:rPr lang="es-CL" sz="18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pinchar el ícono verde.</a:t>
            </a:r>
            <a:endParaRPr lang="es-CL" sz="18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DB6A62FE-B9A5-9E99-2688-BB5DEB24AA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276" y="3591098"/>
            <a:ext cx="10947548" cy="2892829"/>
          </a:xfrm>
          <a:prstGeom prst="rect">
            <a:avLst/>
          </a:prstGeom>
        </p:spPr>
      </p:pic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AC583B4B-4F71-C429-1C0A-821F575F8FD7}"/>
              </a:ext>
            </a:extLst>
          </p:cNvPr>
          <p:cNvCxnSpPr>
            <a:cxnSpLocks/>
          </p:cNvCxnSpPr>
          <p:nvPr/>
        </p:nvCxnSpPr>
        <p:spPr>
          <a:xfrm>
            <a:off x="8478982" y="2661193"/>
            <a:ext cx="0" cy="92990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8608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34A47185-2420-9234-DB3B-0A36277F92B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4A6E601-E943-53E7-4244-57F48F1B96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5851" y="0"/>
            <a:ext cx="3640297" cy="185351"/>
          </a:xfrm>
          <a:prstGeom prst="rect">
            <a:avLst/>
          </a:prstGeom>
        </p:spPr>
      </p:pic>
      <p:pic>
        <p:nvPicPr>
          <p:cNvPr id="2050" name="Imagen 11">
            <a:extLst>
              <a:ext uri="{FF2B5EF4-FFF2-40B4-BE49-F238E27FC236}">
                <a16:creationId xmlns:a16="http://schemas.microsoft.com/office/drawing/2014/main" id="{9392837F-4458-09E3-3EB1-6CCFDB664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4" y="669782"/>
            <a:ext cx="5495925" cy="4018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2 Llamada con línea 1">
            <a:extLst>
              <a:ext uri="{FF2B5EF4-FFF2-40B4-BE49-F238E27FC236}">
                <a16:creationId xmlns:a16="http://schemas.microsoft.com/office/drawing/2014/main" id="{09B3E6C4-41D7-526B-0CD4-D632F8F82BC5}"/>
              </a:ext>
            </a:extLst>
          </p:cNvPr>
          <p:cNvSpPr/>
          <p:nvPr/>
        </p:nvSpPr>
        <p:spPr>
          <a:xfrm>
            <a:off x="6267795" y="953158"/>
            <a:ext cx="5190251" cy="2475842"/>
          </a:xfrm>
          <a:prstGeom prst="borderCallout1">
            <a:avLst>
              <a:gd name="adj1" fmla="val 74501"/>
              <a:gd name="adj2" fmla="val -1435"/>
              <a:gd name="adj3" fmla="val 131515"/>
              <a:gd name="adj4" fmla="val -29418"/>
            </a:avLst>
          </a:prstGeom>
          <a:solidFill>
            <a:srgbClr val="F1DDF1"/>
          </a:solidFill>
          <a:ln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CL" sz="18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Al hacerlo se van a desplegar los datos de contacto de la persona responsable. Si es necesario se deben  ajustar.</a:t>
            </a:r>
          </a:p>
          <a:p>
            <a:pPr lvl="0"/>
            <a:endParaRPr lang="es-CL" dirty="0">
              <a:solidFill>
                <a:schemeClr val="tx1"/>
              </a:solidFill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lvl="0"/>
            <a:r>
              <a:rPr lang="es-CL" sz="18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En </a:t>
            </a:r>
            <a:r>
              <a:rPr lang="es-CL" sz="1800" b="1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Contraseña</a:t>
            </a:r>
            <a:r>
              <a:rPr lang="es-CL" sz="18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hay que generar una nueva con 8 caracteres y pinchar </a:t>
            </a:r>
            <a:r>
              <a:rPr lang="es-CL" sz="1800" b="1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Guardar.</a:t>
            </a:r>
            <a:endParaRPr lang="es-CL" sz="1800" b="1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9" name="3 Llamada con línea 1">
            <a:extLst>
              <a:ext uri="{FF2B5EF4-FFF2-40B4-BE49-F238E27FC236}">
                <a16:creationId xmlns:a16="http://schemas.microsoft.com/office/drawing/2014/main" id="{09AB0270-B8C1-C5B4-6CF0-AB1368FC9535}"/>
              </a:ext>
            </a:extLst>
          </p:cNvPr>
          <p:cNvSpPr/>
          <p:nvPr/>
        </p:nvSpPr>
        <p:spPr>
          <a:xfrm>
            <a:off x="2307237" y="5172809"/>
            <a:ext cx="6046282" cy="1015409"/>
          </a:xfrm>
          <a:prstGeom prst="borderCallout1">
            <a:avLst>
              <a:gd name="adj1" fmla="val 101130"/>
              <a:gd name="adj2" fmla="val 100562"/>
              <a:gd name="adj3" fmla="val 99220"/>
              <a:gd name="adj4" fmla="val 99799"/>
            </a:avLst>
          </a:prstGeom>
          <a:solidFill>
            <a:srgbClr val="F1DDF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s-ES" dirty="0">
                <a:solidFill>
                  <a:schemeClr val="tx1"/>
                </a:solidFill>
                <a:ea typeface="Calibri"/>
                <a:cs typeface="Calibri"/>
              </a:rPr>
              <a:t>Luego de haber reseteado la clave, se recomienda siempre </a:t>
            </a:r>
            <a:r>
              <a:rPr lang="es-ES">
                <a:solidFill>
                  <a:schemeClr val="tx1"/>
                </a:solidFill>
                <a:ea typeface="Calibri"/>
                <a:cs typeface="Calibri"/>
              </a:rPr>
              <a:t>probarla, ingresando </a:t>
            </a:r>
            <a:r>
              <a:rPr lang="es-ES" dirty="0">
                <a:solidFill>
                  <a:schemeClr val="tx1"/>
                </a:solidFill>
                <a:ea typeface="Calibri"/>
                <a:cs typeface="Calibri"/>
              </a:rPr>
              <a:t>con los datos de la persona  responsable del establecimiento. </a:t>
            </a:r>
            <a:endParaRPr lang="es-CL" sz="1600" dirty="0">
              <a:solidFill>
                <a:schemeClr val="tx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29538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34A47185-2420-9234-DB3B-0A36277F92B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4A6E601-E943-53E7-4244-57F48F1B96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5851" y="0"/>
            <a:ext cx="3640297" cy="185351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F68DC74D-A366-4E1B-6D33-A216B3EAF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87635" cy="441699"/>
          </a:xfrm>
        </p:spPr>
        <p:txBody>
          <a:bodyPr>
            <a:normAutofit fontScale="90000"/>
          </a:bodyPr>
          <a:lstStyle/>
          <a:p>
            <a:r>
              <a:rPr lang="es-ES" sz="4400" b="1" dirty="0"/>
              <a:t>RESULTADOS ENCUESTA VULNERABILIDAD EPJA 2023</a:t>
            </a:r>
            <a:endParaRPr lang="es-CL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46CBF05-33C5-4457-3BA1-9703C4969A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624" y="1162049"/>
            <a:ext cx="10887635" cy="549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397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34A47185-2420-9234-DB3B-0A36277F92B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4A6E601-E943-53E7-4244-57F48F1B9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851" y="0"/>
            <a:ext cx="3640297" cy="18535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64571F-565D-EE7D-2591-C4B896882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5030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/>
              <a:t>ENCUESTA VULNERABILIDAD EPJA</a:t>
            </a:r>
            <a:endParaRPr lang="es-CL" sz="3200" b="1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8706E72-509C-F979-FB6B-58D6E5310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099" y="980388"/>
            <a:ext cx="11621193" cy="5196575"/>
          </a:xfrm>
        </p:spPr>
        <p:txBody>
          <a:bodyPr/>
          <a:lstStyle/>
          <a:p>
            <a:pPr marL="0" indent="0">
              <a:buNone/>
            </a:pPr>
            <a:endParaRPr lang="es-CL" b="1" dirty="0"/>
          </a:p>
          <a:p>
            <a:endParaRPr lang="es-CL" sz="2800" b="1" dirty="0"/>
          </a:p>
          <a:p>
            <a:endParaRPr lang="es-CL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781A9B2-3498-3FF8-8984-46D1B2F5570F}"/>
              </a:ext>
            </a:extLst>
          </p:cNvPr>
          <p:cNvSpPr txBox="1"/>
          <p:nvPr/>
        </p:nvSpPr>
        <p:spPr>
          <a:xfrm>
            <a:off x="946673" y="1703490"/>
            <a:ext cx="10972800" cy="3319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5245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s-CL" sz="2800" b="1" dirty="0"/>
              <a:t>Objetivo de la medición.</a:t>
            </a:r>
          </a:p>
          <a:p>
            <a:pPr marR="55245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s-CL" sz="2800" dirty="0"/>
              <a:t>- Apoyar diversos procesos de toma de decisiones referidas al diseño, aplicación y evaluación de la oferta de servicios y beneficios que aporta JUNAEB al desarrollo del proceso escolar. </a:t>
            </a:r>
          </a:p>
          <a:p>
            <a:pPr marR="55245" lv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s-CL" sz="2800" dirty="0"/>
              <a:t>- Aportar con información relevante para el desarrollo de políticas públicas dirigidas a quienes son parte de la educación de personas jóvenes y adultas implementadas por distintos ministerios.</a:t>
            </a:r>
          </a:p>
        </p:txBody>
      </p:sp>
    </p:spTree>
    <p:extLst>
      <p:ext uri="{BB962C8B-B14F-4D97-AF65-F5344CB8AC3E}">
        <p14:creationId xmlns:p14="http://schemas.microsoft.com/office/powerpoint/2010/main" val="350224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Texto&#10;&#10;Descripción generada automáticamente con confianza media">
            <a:extLst>
              <a:ext uri="{FF2B5EF4-FFF2-40B4-BE49-F238E27FC236}">
                <a16:creationId xmlns:a16="http://schemas.microsoft.com/office/drawing/2014/main" id="{1A1D998A-C385-E6E1-F8F0-4B5FCCD32B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07FF797-FFF0-FAFA-9CF2-ABA6CB328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851" y="0"/>
            <a:ext cx="3640297" cy="18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99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34A47185-2420-9234-DB3B-0A36277F92B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4A6E601-E943-53E7-4244-57F48F1B9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851" y="0"/>
            <a:ext cx="3640297" cy="18535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64571F-565D-EE7D-2591-C4B896882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5030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/>
              <a:t>ENCUESTA VULNERABILIDAD EPJA</a:t>
            </a:r>
            <a:endParaRPr lang="es-CL" sz="3200" b="1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8706E72-509C-F979-FB6B-58D6E5310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099" y="980388"/>
            <a:ext cx="11621193" cy="5196575"/>
          </a:xfrm>
        </p:spPr>
        <p:txBody>
          <a:bodyPr/>
          <a:lstStyle/>
          <a:p>
            <a:pPr marL="0" indent="0">
              <a:buNone/>
            </a:pPr>
            <a:endParaRPr lang="es-CL" b="1" dirty="0"/>
          </a:p>
          <a:p>
            <a:endParaRPr lang="es-CL" sz="2800" b="1" dirty="0"/>
          </a:p>
          <a:p>
            <a:endParaRPr lang="es-CL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781A9B2-3498-3FF8-8984-46D1B2F5570F}"/>
              </a:ext>
            </a:extLst>
          </p:cNvPr>
          <p:cNvSpPr txBox="1"/>
          <p:nvPr/>
        </p:nvSpPr>
        <p:spPr>
          <a:xfrm>
            <a:off x="838200" y="1084025"/>
            <a:ext cx="11241741" cy="5385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5245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s-CL" sz="2800" b="1" dirty="0"/>
              <a:t>Objetivo de la medición:</a:t>
            </a:r>
          </a:p>
          <a:p>
            <a:pPr marL="457200" marR="55245" indent="-45720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FontTx/>
              <a:buChar char="-"/>
            </a:pPr>
            <a:r>
              <a:rPr lang="es-CL" sz="2800" dirty="0"/>
              <a:t>Apoyar diversos procesos de toma de decisiones referidas al diseño, aplicación y evaluación de la oferta de servicios y beneficios que aporta JUNAEB al desarrollo del proceso escolar. </a:t>
            </a:r>
          </a:p>
          <a:p>
            <a:pPr marL="457200" marR="55245" lvl="0" indent="-45720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FontTx/>
              <a:buChar char="-"/>
            </a:pPr>
            <a:r>
              <a:rPr lang="es-CL" sz="2800" dirty="0"/>
              <a:t>Aportar con información relevante para el desarrollo de políticas públicas dirigidas a quienes son parte de la educación de personas jóvenes y adultas implementadas por distintos ministerios.</a:t>
            </a:r>
          </a:p>
          <a:p>
            <a:pPr marR="55245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s-CL" sz="2800" b="1" dirty="0"/>
              <a:t>A quienes se dirige:</a:t>
            </a:r>
          </a:p>
          <a:p>
            <a:r>
              <a:rPr lang="es-CL" sz="2800" dirty="0"/>
              <a:t>A estudiantes que participan de la Educación de Personas Jóvenes y Adultas (EPJA) en todas las modalidades de educación regular, incluyendo a quienes se encuentran en contexto de encierro. </a:t>
            </a:r>
          </a:p>
        </p:txBody>
      </p:sp>
    </p:spTree>
    <p:extLst>
      <p:ext uri="{BB962C8B-B14F-4D97-AF65-F5344CB8AC3E}">
        <p14:creationId xmlns:p14="http://schemas.microsoft.com/office/powerpoint/2010/main" val="262845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34A47185-2420-9234-DB3B-0A36277F92B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4A6E601-E943-53E7-4244-57F48F1B9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851" y="0"/>
            <a:ext cx="3640297" cy="18535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64571F-565D-EE7D-2591-C4B896882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5030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/>
              <a:t>ENCUESTA VULNERABILIDAD EPJA</a:t>
            </a:r>
            <a:endParaRPr lang="es-CL" sz="3200" b="1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8706E72-509C-F979-FB6B-58D6E5310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099" y="980388"/>
            <a:ext cx="11621193" cy="55124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s-CL" b="1" dirty="0"/>
          </a:p>
          <a:p>
            <a:endParaRPr lang="es-CL" sz="2800" b="1" dirty="0"/>
          </a:p>
          <a:p>
            <a:pPr marL="0" marR="53340" indent="0">
              <a:spcAft>
                <a:spcPts val="1000"/>
              </a:spcAft>
              <a:buNone/>
            </a:pPr>
            <a:r>
              <a:rPr lang="es-CL" dirty="0">
                <a:latin typeface="+mj-lt"/>
              </a:rPr>
              <a:t>La encuesta se compone de 128 preguntas que corresponden 7 secciones:</a:t>
            </a:r>
          </a:p>
          <a:p>
            <a:pPr marR="53340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s-CL" dirty="0">
                <a:latin typeface="+mj-lt"/>
              </a:rPr>
              <a:t>Identificación de las y los estudiantes</a:t>
            </a:r>
          </a:p>
          <a:p>
            <a:pPr marR="53340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s-CL" dirty="0">
                <a:latin typeface="+mj-lt"/>
              </a:rPr>
              <a:t>Antecedentes de su grupo familiar.</a:t>
            </a:r>
          </a:p>
          <a:p>
            <a:pPr marR="53340" lvl="0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s-CL" dirty="0">
                <a:latin typeface="+mj-lt"/>
              </a:rPr>
              <a:t>Trayectoria educativa del/la estudiante.</a:t>
            </a:r>
          </a:p>
          <a:p>
            <a:pPr marR="53340" lvl="0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s-CL" dirty="0">
                <a:latin typeface="+mj-lt"/>
              </a:rPr>
              <a:t>Situación laboral del/la estudiante.</a:t>
            </a:r>
          </a:p>
          <a:p>
            <a:pPr marR="53340" lvl="0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s-CL" dirty="0">
                <a:latin typeface="+mj-lt"/>
              </a:rPr>
              <a:t>Aspectos relevantes de la salud del/la estudiante.</a:t>
            </a:r>
          </a:p>
          <a:p>
            <a:pPr marR="53340" lvl="0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s-CL" dirty="0">
                <a:latin typeface="+mj-lt"/>
              </a:rPr>
              <a:t>Contexto familiar y relaciones sociales de las y los estudiantes.</a:t>
            </a:r>
          </a:p>
          <a:p>
            <a:pPr marR="53340" lvl="0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s-CL" dirty="0">
                <a:latin typeface="+mj-lt"/>
              </a:rPr>
              <a:t>Seguridad alimentaria y prácticas de alimentación en el entorno familiar.</a:t>
            </a:r>
          </a:p>
          <a:p>
            <a:endParaRPr lang="es-CL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781A9B2-3498-3FF8-8984-46D1B2F5570F}"/>
              </a:ext>
            </a:extLst>
          </p:cNvPr>
          <p:cNvSpPr txBox="1"/>
          <p:nvPr/>
        </p:nvSpPr>
        <p:spPr>
          <a:xfrm>
            <a:off x="458748" y="1084025"/>
            <a:ext cx="11621193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5245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s-CL" sz="2800" b="1" dirty="0"/>
              <a:t>Características de la Encuesta:</a:t>
            </a:r>
          </a:p>
        </p:txBody>
      </p:sp>
    </p:spTree>
    <p:extLst>
      <p:ext uri="{BB962C8B-B14F-4D97-AF65-F5344CB8AC3E}">
        <p14:creationId xmlns:p14="http://schemas.microsoft.com/office/powerpoint/2010/main" val="102365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34A47185-2420-9234-DB3B-0A36277F92B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4A6E601-E943-53E7-4244-57F48F1B9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851" y="0"/>
            <a:ext cx="3640297" cy="18535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64571F-565D-EE7D-2591-C4B896882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7055"/>
          </a:xfrm>
        </p:spPr>
        <p:txBody>
          <a:bodyPr>
            <a:noAutofit/>
          </a:bodyPr>
          <a:lstStyle/>
          <a:p>
            <a:pPr algn="ctr"/>
            <a:r>
              <a:rPr lang="es-ES" sz="2400" b="1" dirty="0"/>
              <a:t>PLATAFORMA ENCUESTA DE VULNERABILIDAD</a:t>
            </a:r>
            <a:br>
              <a:rPr lang="es-ES" sz="2400" b="1" dirty="0"/>
            </a:br>
            <a:r>
              <a:rPr lang="es-ES" sz="2400" b="1" dirty="0"/>
              <a:t>PERFILES Y FUNCIONALIDADES </a:t>
            </a:r>
            <a:endParaRPr lang="es-CL" sz="2400" b="1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8706E72-509C-F979-FB6B-58D6E5310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073" y="1052407"/>
            <a:ext cx="11693008" cy="5124556"/>
          </a:xfrm>
        </p:spPr>
        <p:txBody>
          <a:bodyPr/>
          <a:lstStyle/>
          <a:p>
            <a:endParaRPr lang="es-CL" b="1" dirty="0"/>
          </a:p>
          <a:p>
            <a:endParaRPr lang="es-CL" sz="2800" b="1" dirty="0"/>
          </a:p>
          <a:p>
            <a:endParaRPr lang="es-CL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EA94915-040A-D210-CC27-4498E8C1AF32}"/>
              </a:ext>
            </a:extLst>
          </p:cNvPr>
          <p:cNvSpPr txBox="1"/>
          <p:nvPr/>
        </p:nvSpPr>
        <p:spPr>
          <a:xfrm>
            <a:off x="1550907" y="895953"/>
            <a:ext cx="2959955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CL" sz="2400" b="1" dirty="0">
                <a:solidFill>
                  <a:srgbClr val="FF0000"/>
                </a:solidFill>
              </a:rPr>
              <a:t>Tipo de Usuario</a:t>
            </a:r>
            <a:endParaRPr lang="es-CL" sz="2400" b="1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ABAC0EA-095B-A288-EDA8-5EBE42B2D4BE}"/>
              </a:ext>
            </a:extLst>
          </p:cNvPr>
          <p:cNvSpPr txBox="1"/>
          <p:nvPr/>
        </p:nvSpPr>
        <p:spPr>
          <a:xfrm>
            <a:off x="5769033" y="920991"/>
            <a:ext cx="1958715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CL" sz="2400" b="1" dirty="0">
                <a:solidFill>
                  <a:srgbClr val="FF0000"/>
                </a:solidFill>
              </a:rPr>
              <a:t>Funcionalidad</a:t>
            </a:r>
            <a:endParaRPr lang="es-CL" sz="2400" b="1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B1322AA-71CA-6C7A-BA9F-8BE72C3BC02A}"/>
              </a:ext>
            </a:extLst>
          </p:cNvPr>
          <p:cNvSpPr/>
          <p:nvPr/>
        </p:nvSpPr>
        <p:spPr>
          <a:xfrm rot="10800000" flipV="1">
            <a:off x="1291656" y="1302620"/>
            <a:ext cx="9030648" cy="45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672B152-B901-17C3-7549-2D3AD741EE36}"/>
              </a:ext>
            </a:extLst>
          </p:cNvPr>
          <p:cNvSpPr/>
          <p:nvPr/>
        </p:nvSpPr>
        <p:spPr>
          <a:xfrm rot="10800000" flipV="1">
            <a:off x="1388057" y="4433162"/>
            <a:ext cx="893424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E2A0DDE-1945-ABB3-9A81-45422A6020EB}"/>
              </a:ext>
            </a:extLst>
          </p:cNvPr>
          <p:cNvSpPr/>
          <p:nvPr/>
        </p:nvSpPr>
        <p:spPr>
          <a:xfrm rot="10800000" flipV="1">
            <a:off x="1504891" y="5430239"/>
            <a:ext cx="8700577" cy="45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871F707-41CC-8BD5-98F0-41B798C27EA3}"/>
              </a:ext>
            </a:extLst>
          </p:cNvPr>
          <p:cNvSpPr/>
          <p:nvPr/>
        </p:nvSpPr>
        <p:spPr>
          <a:xfrm rot="10800000" flipV="1">
            <a:off x="1257498" y="2921492"/>
            <a:ext cx="9030648" cy="457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B058329-CA11-E8E7-4BD8-0C38F5A088FB}"/>
              </a:ext>
            </a:extLst>
          </p:cNvPr>
          <p:cNvSpPr txBox="1"/>
          <p:nvPr/>
        </p:nvSpPr>
        <p:spPr>
          <a:xfrm>
            <a:off x="1388057" y="1729969"/>
            <a:ext cx="3219396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CL" sz="2400" b="1" dirty="0"/>
              <a:t>Administrador Nacional</a:t>
            </a:r>
            <a:endParaRPr lang="es-CL" sz="2400" b="1" dirty="0">
              <a:cs typeface="Calibri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EE3D565-CBDB-6ED4-3C52-BCB873196899}"/>
              </a:ext>
            </a:extLst>
          </p:cNvPr>
          <p:cNvSpPr txBox="1"/>
          <p:nvPr/>
        </p:nvSpPr>
        <p:spPr>
          <a:xfrm>
            <a:off x="5063590" y="1462853"/>
            <a:ext cx="5859650" cy="14773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dirty="0"/>
              <a:t>Responder Encuestas (cualquier RBD)</a:t>
            </a:r>
            <a:endParaRPr lang="es-CL" dirty="0"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s-CL" dirty="0">
                <a:cs typeface="Calibri"/>
              </a:rPr>
              <a:t>Abrir encuestas cerradas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s-CL" dirty="0">
                <a:cs typeface="Calibri"/>
              </a:rPr>
              <a:t>Ver</a:t>
            </a:r>
            <a:r>
              <a:rPr lang="es-CL" dirty="0"/>
              <a:t> Informe de Avance</a:t>
            </a:r>
            <a:endParaRPr lang="es-CL" dirty="0"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s-CL" dirty="0"/>
              <a:t>Ver Informes de Resultados Históricos (Reportería)</a:t>
            </a:r>
            <a:endParaRPr lang="es-CL" dirty="0"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dirty="0"/>
              <a:t>Administración de Usuarios</a:t>
            </a:r>
            <a:endParaRPr lang="es-CL" dirty="0">
              <a:cs typeface="Calibri" panose="020F0502020204030204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E8FC6121-5AB1-DCD7-9FBD-AC017AB1F399}"/>
              </a:ext>
            </a:extLst>
          </p:cNvPr>
          <p:cNvSpPr/>
          <p:nvPr/>
        </p:nvSpPr>
        <p:spPr>
          <a:xfrm rot="5400000" flipV="1">
            <a:off x="2014379" y="3803923"/>
            <a:ext cx="554062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9529BAC-14B0-F925-A223-EFF0DAA52F28}"/>
              </a:ext>
            </a:extLst>
          </p:cNvPr>
          <p:cNvSpPr txBox="1"/>
          <p:nvPr/>
        </p:nvSpPr>
        <p:spPr>
          <a:xfrm>
            <a:off x="1337376" y="3341623"/>
            <a:ext cx="3259562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CL" sz="2400" b="1" dirty="0"/>
              <a:t>Administrador Regional</a:t>
            </a:r>
            <a:endParaRPr lang="es-CL" sz="2400" b="1" dirty="0">
              <a:cs typeface="Calibri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569CBAB-DC3F-A7BA-9B3D-DE1FE6E2D667}"/>
              </a:ext>
            </a:extLst>
          </p:cNvPr>
          <p:cNvSpPr txBox="1"/>
          <p:nvPr/>
        </p:nvSpPr>
        <p:spPr>
          <a:xfrm>
            <a:off x="4961928" y="2945211"/>
            <a:ext cx="5842014" cy="147732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dirty="0"/>
              <a:t>Responder Encuestas (cualquier RBD de la Región)</a:t>
            </a:r>
            <a:endParaRPr lang="es-CL" dirty="0"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dirty="0"/>
              <a:t>Abrir Encuestas cerradas</a:t>
            </a:r>
            <a:endParaRPr lang="es-CL" dirty="0"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dirty="0"/>
              <a:t>Ver Informe de Avance</a:t>
            </a:r>
            <a:endParaRPr lang="es-CL" dirty="0"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dirty="0"/>
              <a:t>Ver Informes de Resultados Históricos (Reportería)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dirty="0"/>
              <a:t>Administración de Usuarios</a:t>
            </a:r>
            <a:endParaRPr lang="es-CL" dirty="0">
              <a:highlight>
                <a:srgbClr val="FFFF00"/>
              </a:highlight>
              <a:cs typeface="Calibri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D41E8CE-00BF-9805-F43F-D2A1F7C0D50A}"/>
              </a:ext>
            </a:extLst>
          </p:cNvPr>
          <p:cNvSpPr txBox="1"/>
          <p:nvPr/>
        </p:nvSpPr>
        <p:spPr>
          <a:xfrm>
            <a:off x="1388057" y="4742158"/>
            <a:ext cx="32193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400" b="1" dirty="0"/>
              <a:t>Administrador Comunal</a:t>
            </a:r>
            <a:endParaRPr lang="es-CL" sz="2400" b="1" dirty="0">
              <a:cs typeface="Calibri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66A51A2-CB94-F069-FB11-F5EE7A0C6D3C}"/>
              </a:ext>
            </a:extLst>
          </p:cNvPr>
          <p:cNvSpPr txBox="1"/>
          <p:nvPr/>
        </p:nvSpPr>
        <p:spPr>
          <a:xfrm>
            <a:off x="4961927" y="4529769"/>
            <a:ext cx="5472649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s-CL" dirty="0"/>
              <a:t>Responder Encuestas (cualquier RBD de la Comuna)</a:t>
            </a:r>
            <a:endParaRPr lang="es-CL" dirty="0"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s-CL" dirty="0"/>
              <a:t>Ver Informe de Avance</a:t>
            </a:r>
            <a:endParaRPr lang="es-CL" dirty="0"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s-CL" dirty="0"/>
              <a:t>Ver Informes de Resultados Históricos (Reportería)</a:t>
            </a:r>
            <a:endParaRPr lang="es-CL" dirty="0">
              <a:cs typeface="Calibri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D6F719C0-5D7E-1BAB-2886-421C1257232A}"/>
              </a:ext>
            </a:extLst>
          </p:cNvPr>
          <p:cNvSpPr txBox="1"/>
          <p:nvPr/>
        </p:nvSpPr>
        <p:spPr>
          <a:xfrm>
            <a:off x="1504891" y="5766186"/>
            <a:ext cx="1898908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CL" sz="2400" b="1" dirty="0"/>
              <a:t>RBD</a:t>
            </a:r>
            <a:r>
              <a:rPr lang="es-CL" dirty="0"/>
              <a:t> 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400B821B-95C4-2916-BB07-64C4022A3F74}"/>
              </a:ext>
            </a:extLst>
          </p:cNvPr>
          <p:cNvSpPr txBox="1"/>
          <p:nvPr/>
        </p:nvSpPr>
        <p:spPr>
          <a:xfrm>
            <a:off x="4961927" y="5569544"/>
            <a:ext cx="5492151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dirty="0"/>
              <a:t>Responder Encuestas (sólo el RBD)</a:t>
            </a:r>
            <a:endParaRPr lang="es-CL" dirty="0"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s-CL" dirty="0"/>
              <a:t>Ver Informe de Avance</a:t>
            </a:r>
            <a:endParaRPr lang="es-CL" dirty="0"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s-CL" dirty="0"/>
              <a:t>Ver Informes de Resultados Históricos (Reportería)</a:t>
            </a:r>
            <a:endParaRPr lang="es-CL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6792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34A47185-2420-9234-DB3B-0A36277F92B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4A6E601-E943-53E7-4244-57F48F1B9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851" y="0"/>
            <a:ext cx="3640297" cy="18535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64571F-565D-EE7D-2591-C4B896882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1568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/>
              <a:t>INGRESO AL SISTEMA</a:t>
            </a:r>
            <a:endParaRPr lang="es-CL" sz="3200" b="1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8706E72-509C-F979-FB6B-58D6E5310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887" y="980388"/>
            <a:ext cx="11621193" cy="5196575"/>
          </a:xfrm>
        </p:spPr>
        <p:txBody>
          <a:bodyPr/>
          <a:lstStyle/>
          <a:p>
            <a:pPr marL="0" indent="0">
              <a:buNone/>
            </a:pPr>
            <a:r>
              <a:rPr lang="es-CL" sz="2800" b="1" dirty="0"/>
              <a:t> Módulo Administrador/RBD                          </a:t>
            </a:r>
            <a:r>
              <a:rPr lang="es-CL" b="1" dirty="0"/>
              <a:t>Módulo Estudiantes EPJA</a:t>
            </a:r>
          </a:p>
          <a:p>
            <a:pPr marL="0" indent="0">
              <a:buNone/>
            </a:pPr>
            <a:endParaRPr lang="es-CL" b="1" dirty="0"/>
          </a:p>
          <a:p>
            <a:endParaRPr lang="es-CL" sz="2800" b="1" dirty="0"/>
          </a:p>
          <a:p>
            <a:endParaRPr lang="es-CL" b="1" dirty="0"/>
          </a:p>
          <a:p>
            <a:endParaRPr lang="es-CL" sz="2800" b="1" dirty="0"/>
          </a:p>
          <a:p>
            <a:endParaRPr lang="es-CL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403875A-5AF0-0A77-5D05-5558E3480780}"/>
              </a:ext>
            </a:extLst>
          </p:cNvPr>
          <p:cNvSpPr txBox="1"/>
          <p:nvPr/>
        </p:nvSpPr>
        <p:spPr>
          <a:xfrm>
            <a:off x="1291656" y="6332814"/>
            <a:ext cx="35629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https://sistemaencuestas.junaeb.cl/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9E652B7-37E3-D9B4-F437-92CC47237E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887" y="1370999"/>
            <a:ext cx="4632014" cy="501987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CD1B244-E800-01AB-F694-6382AED3A3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4702" y="1371000"/>
            <a:ext cx="4784971" cy="490965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CF31583-B803-FF37-0FD4-1701CE4BF61F}"/>
              </a:ext>
            </a:extLst>
          </p:cNvPr>
          <p:cNvSpPr txBox="1"/>
          <p:nvPr/>
        </p:nvSpPr>
        <p:spPr>
          <a:xfrm>
            <a:off x="6466788" y="6332814"/>
            <a:ext cx="44228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dirty="0"/>
              <a:t>https://encuestaepja.junaeb.cl</a:t>
            </a:r>
          </a:p>
        </p:txBody>
      </p:sp>
    </p:spTree>
    <p:extLst>
      <p:ext uri="{BB962C8B-B14F-4D97-AF65-F5344CB8AC3E}">
        <p14:creationId xmlns:p14="http://schemas.microsoft.com/office/powerpoint/2010/main" val="795310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34A47185-2420-9234-DB3B-0A36277F92B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4A6E601-E943-53E7-4244-57F48F1B9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851" y="0"/>
            <a:ext cx="3640297" cy="18535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64571F-565D-EE7D-2591-C4B896882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24746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/>
              <a:t>INGRESO AL SISTEMA ADMINISTRADOR - RBD</a:t>
            </a:r>
            <a:endParaRPr lang="es-CL" sz="3200" b="1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8706E72-509C-F979-FB6B-58D6E5310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887" y="980388"/>
            <a:ext cx="11621193" cy="5196575"/>
          </a:xfrm>
        </p:spPr>
        <p:txBody>
          <a:bodyPr/>
          <a:lstStyle/>
          <a:p>
            <a:pPr marL="0" indent="0">
              <a:buNone/>
            </a:pPr>
            <a:r>
              <a:rPr lang="es-CL" sz="2800" b="1" dirty="0"/>
              <a:t> </a:t>
            </a:r>
            <a:endParaRPr lang="es-CL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5636C03-C753-9E11-39B3-B25CFE9B80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5318" y="990908"/>
            <a:ext cx="4632014" cy="5910186"/>
          </a:xfrm>
          <a:prstGeom prst="rect">
            <a:avLst/>
          </a:prstGeom>
        </p:spPr>
      </p:pic>
      <p:sp>
        <p:nvSpPr>
          <p:cNvPr id="15" name="3 Llamada con línea 1">
            <a:extLst>
              <a:ext uri="{FF2B5EF4-FFF2-40B4-BE49-F238E27FC236}">
                <a16:creationId xmlns:a16="http://schemas.microsoft.com/office/drawing/2014/main" id="{B1BA3C9B-93D9-9CDD-734E-6C4FE469F37F}"/>
              </a:ext>
            </a:extLst>
          </p:cNvPr>
          <p:cNvSpPr/>
          <p:nvPr/>
        </p:nvSpPr>
        <p:spPr>
          <a:xfrm>
            <a:off x="631767" y="2273531"/>
            <a:ext cx="4807806" cy="2022619"/>
          </a:xfrm>
          <a:prstGeom prst="borderCallout1">
            <a:avLst>
              <a:gd name="adj1" fmla="val 4042"/>
              <a:gd name="adj2" fmla="val 102390"/>
              <a:gd name="adj3" fmla="val -6266"/>
              <a:gd name="adj4" fmla="val 118575"/>
            </a:avLst>
          </a:prstGeom>
          <a:solidFill>
            <a:srgbClr val="F1DDF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s-CL" sz="1600" b="1" u="sng" dirty="0">
                <a:solidFill>
                  <a:schemeClr val="tx1"/>
                </a:solidFill>
              </a:rPr>
              <a:t>Nombre de usuario o RBD</a:t>
            </a:r>
            <a:r>
              <a:rPr lang="es-CL" sz="1600" dirty="0">
                <a:solidFill>
                  <a:schemeClr val="tx1"/>
                </a:solidFill>
              </a:rPr>
              <a:t>: Este puede ser un RBD o un usuario personal asignado de los niveles Regional,  Comunal y nacional o un Usuario sólo informes.</a:t>
            </a:r>
            <a:endParaRPr lang="es-CL" sz="1600" dirty="0">
              <a:solidFill>
                <a:schemeClr val="tx1"/>
              </a:solidFill>
              <a:ea typeface="Calibri"/>
              <a:cs typeface="Calibri"/>
            </a:endParaRPr>
          </a:p>
          <a:p>
            <a:r>
              <a:rPr lang="es-CL" sz="1600" b="1" u="sng" dirty="0">
                <a:solidFill>
                  <a:schemeClr val="tx1"/>
                </a:solidFill>
              </a:rPr>
              <a:t>Contraseña:</a:t>
            </a:r>
            <a:r>
              <a:rPr lang="es-CL" sz="1600" b="1" dirty="0">
                <a:solidFill>
                  <a:schemeClr val="tx1"/>
                </a:solidFill>
              </a:rPr>
              <a:t> </a:t>
            </a:r>
            <a:r>
              <a:rPr lang="es-CL" sz="1600" dirty="0">
                <a:solidFill>
                  <a:schemeClr val="tx1"/>
                </a:solidFill>
              </a:rPr>
              <a:t>inicial para un RBD es el Número de Resolución del Mineduc. </a:t>
            </a:r>
          </a:p>
          <a:p>
            <a:r>
              <a:rPr lang="es-CL" sz="1600" dirty="0">
                <a:solidFill>
                  <a:schemeClr val="tx1"/>
                </a:solidFill>
              </a:rPr>
              <a:t>Si desea, una vez ingrese podrá modificar la clave, que deberá contar con 8 caracteres.</a:t>
            </a:r>
            <a:endParaRPr lang="es-CL" sz="1600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grpSp>
        <p:nvGrpSpPr>
          <p:cNvPr id="16" name="7 Grupo">
            <a:extLst>
              <a:ext uri="{FF2B5EF4-FFF2-40B4-BE49-F238E27FC236}">
                <a16:creationId xmlns:a16="http://schemas.microsoft.com/office/drawing/2014/main" id="{00472203-A78F-DD69-7D2D-28B112DC69F7}"/>
              </a:ext>
            </a:extLst>
          </p:cNvPr>
          <p:cNvGrpSpPr/>
          <p:nvPr/>
        </p:nvGrpSpPr>
        <p:grpSpPr>
          <a:xfrm>
            <a:off x="5607281" y="3792094"/>
            <a:ext cx="4783628" cy="2384869"/>
            <a:chOff x="3235751" y="3933056"/>
            <a:chExt cx="4783628" cy="2384869"/>
          </a:xfrm>
        </p:grpSpPr>
        <p:sp>
          <p:nvSpPr>
            <p:cNvPr id="17" name="4 Rectángulo">
              <a:extLst>
                <a:ext uri="{FF2B5EF4-FFF2-40B4-BE49-F238E27FC236}">
                  <a16:creationId xmlns:a16="http://schemas.microsoft.com/office/drawing/2014/main" id="{1D03A4B1-EBE3-5BEF-66B7-DA4451AE4EA4}"/>
                </a:ext>
              </a:extLst>
            </p:cNvPr>
            <p:cNvSpPr/>
            <p:nvPr/>
          </p:nvSpPr>
          <p:spPr>
            <a:xfrm>
              <a:off x="4932040" y="3933056"/>
              <a:ext cx="1656184" cy="5040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5 Llamada con línea 1">
              <a:extLst>
                <a:ext uri="{FF2B5EF4-FFF2-40B4-BE49-F238E27FC236}">
                  <a16:creationId xmlns:a16="http://schemas.microsoft.com/office/drawing/2014/main" id="{509915CA-BC02-17B7-D71C-B956C45639D9}"/>
                </a:ext>
              </a:extLst>
            </p:cNvPr>
            <p:cNvSpPr/>
            <p:nvPr/>
          </p:nvSpPr>
          <p:spPr>
            <a:xfrm>
              <a:off x="3235751" y="4962962"/>
              <a:ext cx="4783628" cy="1354963"/>
            </a:xfrm>
            <a:prstGeom prst="borderCallout1">
              <a:avLst>
                <a:gd name="adj1" fmla="val 912"/>
                <a:gd name="adj2" fmla="val 99786"/>
                <a:gd name="adj3" fmla="val -55215"/>
                <a:gd name="adj4" fmla="val 73637"/>
              </a:avLst>
            </a:prstGeom>
            <a:solidFill>
              <a:srgbClr val="F1DDF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r>
                <a:rPr lang="es-CL" sz="1600" dirty="0">
                  <a:solidFill>
                    <a:schemeClr val="tx1"/>
                  </a:solidFill>
                  <a:cs typeface="Calibri"/>
                </a:rPr>
                <a:t>Si cambió la contraseña inicial y no recuerda la nueva, ingrese su nombre de usuario y  pinche el botón </a:t>
              </a:r>
              <a:r>
                <a:rPr lang="es-CL" sz="1600" b="1" u="sng" dirty="0">
                  <a:solidFill>
                    <a:schemeClr val="tx1"/>
                  </a:solidFill>
                </a:rPr>
                <a:t>Recuperar Contraseña. </a:t>
              </a:r>
              <a:endParaRPr lang="es-CL" sz="1600" dirty="0">
                <a:solidFill>
                  <a:schemeClr val="tx1"/>
                </a:solidFill>
                <a:cs typeface="Calibri"/>
              </a:endParaRPr>
            </a:p>
            <a:p>
              <a:r>
                <a:rPr lang="es-CL" sz="1600" dirty="0">
                  <a:solidFill>
                    <a:schemeClr val="tx1"/>
                  </a:solidFill>
                  <a:cs typeface="Calibri"/>
                </a:rPr>
                <a:t>El sistema enviará la  nueva contraseña al correo electrónico registrado en la plataforma.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32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10039</TotalTime>
  <Words>2062</Words>
  <Application>Microsoft Office PowerPoint</Application>
  <PresentationFormat>Panorámica</PresentationFormat>
  <Paragraphs>198</Paragraphs>
  <Slides>40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7" baseType="lpstr">
      <vt:lpstr>Aptos</vt:lpstr>
      <vt:lpstr>Wingdings</vt:lpstr>
      <vt:lpstr>Calibri Light</vt:lpstr>
      <vt:lpstr>Verdana</vt:lpstr>
      <vt:lpstr>Arial</vt:lpstr>
      <vt:lpstr>Calibri</vt:lpstr>
      <vt:lpstr>Tema de Office</vt:lpstr>
      <vt:lpstr>Presentación de PowerPoint</vt:lpstr>
      <vt:lpstr>CONTEXTO ENCUESTA VULNERABILIDAD JUNAEB</vt:lpstr>
      <vt:lpstr>CONTEXTO ENCUESTA VULNERABILIDAD JUNAEB LÍNEA DE TIEMPO</vt:lpstr>
      <vt:lpstr>ENCUESTA VULNERABILIDAD EPJA</vt:lpstr>
      <vt:lpstr>ENCUESTA VULNERABILIDAD EPJA</vt:lpstr>
      <vt:lpstr>ENCUESTA VULNERABILIDAD EPJA</vt:lpstr>
      <vt:lpstr>PLATAFORMA ENCUESTA DE VULNERABILIDAD PERFILES Y FUNCIONALIDADES </vt:lpstr>
      <vt:lpstr>INGRESO AL SISTEMA</vt:lpstr>
      <vt:lpstr>INGRESO AL SISTEMA ADMINISTRADOR - RBD</vt:lpstr>
      <vt:lpstr>REGISTRAR DATOS ADMINISTRADOR - RBD</vt:lpstr>
      <vt:lpstr> ¿Cómo seleccionar las encuestas a responder desde el perfil establecimiento?</vt:lpstr>
      <vt:lpstr> </vt:lpstr>
      <vt:lpstr> </vt:lpstr>
      <vt:lpstr> </vt:lpstr>
      <vt:lpstr> </vt:lpstr>
      <vt:lpstr> </vt:lpstr>
      <vt:lpstr> </vt:lpstr>
      <vt:lpstr> </vt:lpstr>
      <vt:lpstr> </vt:lpstr>
      <vt:lpstr> ¿Cómo acceder a la encuesta desde el  perfil estudiante?</vt:lpstr>
      <vt:lpstr>INGRESO AL SISTEMA ESTUDIANTE EPJA</vt:lpstr>
      <vt:lpstr> ¿Cómo completar la encuesta?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Tipos de preguntas y formas de responder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¿Cómo resetear contraseñas desde el perfil regional y nacional?</vt:lpstr>
      <vt:lpstr>Presentación de PowerPoint</vt:lpstr>
      <vt:lpstr>Presentación de PowerPoint</vt:lpstr>
      <vt:lpstr>RESULTADOS ENCUESTA VULNERABILIDAD EPJA 2023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Teresa Angelica Jaña Obregon</cp:lastModifiedBy>
  <cp:revision>11</cp:revision>
  <dcterms:created xsi:type="dcterms:W3CDTF">2022-09-08T19:25:06Z</dcterms:created>
  <dcterms:modified xsi:type="dcterms:W3CDTF">2024-08-22T13:09:50Z</dcterms:modified>
</cp:coreProperties>
</file>