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73" r:id="rId5"/>
    <p:sldId id="262" r:id="rId6"/>
    <p:sldId id="274" r:id="rId7"/>
    <p:sldId id="275" r:id="rId8"/>
    <p:sldId id="277" r:id="rId9"/>
    <p:sldId id="276" r:id="rId10"/>
    <p:sldId id="278" r:id="rId11"/>
    <p:sldId id="267" r:id="rId12"/>
    <p:sldId id="272" r:id="rId13"/>
    <p:sldId id="268" r:id="rId14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3B369-24BF-4359-8CDB-C8029A384187}" v="1" dt="2021-07-21T14:04:39.0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0010" y="2954782"/>
            <a:ext cx="695197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072" y="1567065"/>
            <a:ext cx="7876426" cy="34674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801" y="223369"/>
            <a:ext cx="2254068" cy="551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4259" y="431419"/>
            <a:ext cx="75234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346" y="1355597"/>
            <a:ext cx="10357307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tramites.minedu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326136"/>
            <a:ext cx="1537715" cy="13959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206244" y="2455307"/>
            <a:ext cx="7779512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5"/>
              </a:spcBef>
            </a:pPr>
            <a:r>
              <a:rPr lang="es-CL" spc="-10" dirty="0"/>
              <a:t>Instructivo de</a:t>
            </a:r>
            <a:r>
              <a:rPr spc="-35" dirty="0"/>
              <a:t> </a:t>
            </a:r>
            <a:r>
              <a:rPr lang="es-ES" spc="-15" dirty="0"/>
              <a:t>Declaración</a:t>
            </a:r>
            <a:br>
              <a:rPr lang="es-ES" spc="-15" dirty="0"/>
            </a:br>
            <a:r>
              <a:rPr lang="es-ES" spc="-15" dirty="0"/>
              <a:t>Retorno Seguro</a:t>
            </a:r>
            <a:br>
              <a:rPr lang="es-ES" spc="-30" dirty="0"/>
            </a:br>
            <a:endParaRPr spc="-15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8147" y="6704075"/>
            <a:ext cx="1536192" cy="14173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3213" y="3611967"/>
            <a:ext cx="11739880" cy="3221355"/>
            <a:chOff x="193213" y="3611967"/>
            <a:chExt cx="11739880" cy="32213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213" y="3611967"/>
              <a:ext cx="1756886" cy="20294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30" y="5027361"/>
              <a:ext cx="1446656" cy="1441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100" y="5164834"/>
              <a:ext cx="1690116" cy="16672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9" y="5241036"/>
              <a:ext cx="1641348" cy="1327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365" y="5243141"/>
              <a:ext cx="1378834" cy="15897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800" y="5375148"/>
              <a:ext cx="1095755" cy="1248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6379" y="5626608"/>
              <a:ext cx="847344" cy="885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1300" y="5884599"/>
              <a:ext cx="761512" cy="70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7023" y="5111496"/>
              <a:ext cx="1083564" cy="792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4860" y="5439155"/>
              <a:ext cx="2139696" cy="11871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5739" y="5327904"/>
              <a:ext cx="975359" cy="1018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40439" y="4965192"/>
              <a:ext cx="792479" cy="9921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04120" y="5753100"/>
              <a:ext cx="880872" cy="495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4187" y="5410327"/>
              <a:ext cx="1176515" cy="1246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17F04-5DCF-4F43-8DEA-FB35BC44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1419"/>
            <a:ext cx="11582400" cy="369332"/>
          </a:xfrm>
        </p:spPr>
        <p:txBody>
          <a:bodyPr/>
          <a:lstStyle/>
          <a:p>
            <a:pPr algn="ctr"/>
            <a:r>
              <a:rPr lang="es-ES" sz="2400" dirty="0"/>
              <a:t>Podrá descargar el certificado de declaración y además le llegará un correo de confirmación</a:t>
            </a:r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03A44D-F938-4C5C-9C74-5E2E6953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1056830"/>
            <a:ext cx="6934200" cy="5337644"/>
          </a:xfrm>
          <a:prstGeom prst="rect">
            <a:avLst/>
          </a:prstGeom>
        </p:spPr>
      </p:pic>
      <p:grpSp>
        <p:nvGrpSpPr>
          <p:cNvPr id="6" name="object 5">
            <a:extLst>
              <a:ext uri="{FF2B5EF4-FFF2-40B4-BE49-F238E27FC236}">
                <a16:creationId xmlns:a16="http://schemas.microsoft.com/office/drawing/2014/main" id="{AE5283FD-3629-4486-94CE-44274728D0ED}"/>
              </a:ext>
            </a:extLst>
          </p:cNvPr>
          <p:cNvGrpSpPr/>
          <p:nvPr/>
        </p:nvGrpSpPr>
        <p:grpSpPr>
          <a:xfrm>
            <a:off x="2362200" y="1905000"/>
            <a:ext cx="2270760" cy="850900"/>
            <a:chOff x="5148072" y="5242560"/>
            <a:chExt cx="2270760" cy="85090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DBC71E0-3DA4-4C6F-BC04-8FE1D7EA306A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9AFD74C-C3A6-4EC7-820B-750A466EED85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BA7754C1-97B8-4CD1-B2F6-598089FDB960}"/>
              </a:ext>
            </a:extLst>
          </p:cNvPr>
          <p:cNvSpPr/>
          <p:nvPr/>
        </p:nvSpPr>
        <p:spPr>
          <a:xfrm>
            <a:off x="6324600" y="56388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86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103585-BCFF-4853-AA93-2F1695D8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8" y="1960671"/>
            <a:ext cx="6131690" cy="47892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123" y="414350"/>
            <a:ext cx="40754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Correo</a:t>
            </a:r>
            <a:r>
              <a:rPr spc="-105" dirty="0"/>
              <a:t> </a:t>
            </a:r>
            <a:r>
              <a:rPr spc="-15" dirty="0"/>
              <a:t>de</a:t>
            </a:r>
            <a:r>
              <a:rPr spc="-85" dirty="0"/>
              <a:t> </a:t>
            </a:r>
            <a:r>
              <a:rPr spc="-30" dirty="0"/>
              <a:t>Notificación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493" y="1002498"/>
            <a:ext cx="8757920" cy="67390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latin typeface="Calibri"/>
                <a:cs typeface="Calibri"/>
              </a:rPr>
              <a:t>Al </a:t>
            </a:r>
            <a:r>
              <a:rPr sz="1800" b="1" spc="-5" dirty="0">
                <a:latin typeface="Calibri"/>
                <a:cs typeface="Calibri"/>
              </a:rPr>
              <a:t>enviar la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postulación,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recibirá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correo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confirmación.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esto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finalizará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 err="1">
                <a:latin typeface="Calibri"/>
                <a:cs typeface="Calibri"/>
              </a:rPr>
              <a:t>su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lang="es-ES" sz="1800" b="1" spc="10" dirty="0">
                <a:latin typeface="Calibri"/>
                <a:cs typeface="Calibri"/>
              </a:rPr>
              <a:t>solicitud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 b="1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lang="es-CL" sz="1800" b="1" spc="-10" dirty="0">
                <a:latin typeface="Calibri"/>
                <a:cs typeface="Calibri"/>
              </a:rPr>
              <a:t>Recuerde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debe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enviar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sola postulación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por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lang="es-ES" sz="1800" b="1" spc="-10" dirty="0">
                <a:latin typeface="Calibri"/>
                <a:cs typeface="Calibri"/>
              </a:rPr>
              <a:t>Sostenedor</a:t>
            </a:r>
            <a:r>
              <a:rPr sz="1800" b="1" spc="-10" dirty="0">
                <a:latin typeface="Calibri"/>
                <a:cs typeface="Calibri"/>
              </a:rPr>
              <a:t>.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0F7583-81D1-47BC-BA79-2D13EB9E195C}"/>
              </a:ext>
            </a:extLst>
          </p:cNvPr>
          <p:cNvSpPr/>
          <p:nvPr/>
        </p:nvSpPr>
        <p:spPr>
          <a:xfrm>
            <a:off x="1676400" y="5363161"/>
            <a:ext cx="2590800" cy="134243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3C5B30-9E0E-40B6-B299-E54E6EFA7453}"/>
              </a:ext>
            </a:extLst>
          </p:cNvPr>
          <p:cNvSpPr txBox="1"/>
          <p:nvPr/>
        </p:nvSpPr>
        <p:spPr>
          <a:xfrm>
            <a:off x="4267200" y="5864423"/>
            <a:ext cx="1252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CERTIFICADO</a:t>
            </a:r>
            <a:endParaRPr lang="es-CL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582B-B634-435B-A0EC-B7678AF5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Certificado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C8054A-9803-4691-9701-67C08DA03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1"/>
          <a:stretch/>
        </p:blipFill>
        <p:spPr>
          <a:xfrm>
            <a:off x="4114800" y="1219200"/>
            <a:ext cx="3652751" cy="4960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443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2731007"/>
            <a:ext cx="1536192" cy="1395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4652" y="1291844"/>
            <a:ext cx="796925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latin typeface="Calibri"/>
                <a:cs typeface="Calibri"/>
              </a:rPr>
              <a:t>Ingresar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https://tramites.mineduc.cl/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ingresar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sostenedor,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sostenedor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disponga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ello.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postulación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 </a:t>
            </a:r>
            <a:r>
              <a:rPr sz="1800" spc="-5" dirty="0">
                <a:latin typeface="Calibri"/>
                <a:cs typeface="Calibri"/>
              </a:rPr>
              <a:t>ingresar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 clave</a:t>
            </a:r>
            <a:r>
              <a:rPr sz="1800" spc="-5" dirty="0">
                <a:latin typeface="Calibri"/>
                <a:cs typeface="Calibri"/>
              </a:rPr>
              <a:t> única.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944" y="2535935"/>
            <a:ext cx="8171688" cy="553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5779" y="3174492"/>
            <a:ext cx="3031235" cy="34122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00017" y="499109"/>
            <a:ext cx="336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Acceso</a:t>
            </a:r>
            <a:r>
              <a:rPr spc="-125" dirty="0"/>
              <a:t> </a:t>
            </a:r>
            <a:r>
              <a:rPr spc="-40" dirty="0"/>
              <a:t>clave</a:t>
            </a:r>
            <a:r>
              <a:rPr spc="-105" dirty="0"/>
              <a:t> </a:t>
            </a:r>
            <a:r>
              <a:rPr spc="-25" dirty="0"/>
              <a:t>única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5B65439-A890-4285-B0C2-E908A51D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52" y="2162620"/>
            <a:ext cx="5981700" cy="3400425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9604" y="1290904"/>
            <a:ext cx="99945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Luego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seleccionar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trámite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s-ES" sz="1800" spc="-10" dirty="0">
                <a:latin typeface="Calibri"/>
                <a:cs typeface="Calibri"/>
              </a:rPr>
              <a:t>Declaración Retorno Seguro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24200" y="4635500"/>
            <a:ext cx="2270760" cy="850900"/>
            <a:chOff x="5148072" y="5242560"/>
            <a:chExt cx="2270760" cy="850900"/>
          </a:xfrm>
        </p:grpSpPr>
        <p:sp>
          <p:nvSpPr>
            <p:cNvPr id="7" name="object 7"/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43096" y="252221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Iniciar</a:t>
            </a:r>
            <a:r>
              <a:rPr sz="3600" b="0" spc="-1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2E5496"/>
                </a:solidFill>
                <a:latin typeface="Calibri Light"/>
                <a:cs typeface="Calibri Light"/>
              </a:rPr>
              <a:t>trámite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AAFEDB-EC3F-4E0D-A777-77B64722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85800"/>
            <a:ext cx="10896600" cy="52251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E9E40A-0F93-4FE2-9D66-CB7CB1DC66CE}"/>
              </a:ext>
            </a:extLst>
          </p:cNvPr>
          <p:cNvSpPr txBox="1"/>
          <p:nvPr/>
        </p:nvSpPr>
        <p:spPr>
          <a:xfrm>
            <a:off x="7010400" y="3897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RUT SOSTENEDOR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A13429D-3CF0-48AF-8309-B11CEE7AE1DE}"/>
              </a:ext>
            </a:extLst>
          </p:cNvPr>
          <p:cNvSpPr/>
          <p:nvPr/>
        </p:nvSpPr>
        <p:spPr>
          <a:xfrm>
            <a:off x="5867400" y="3974068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97B57-77FF-4609-89FE-1537B36C0AE1}"/>
              </a:ext>
            </a:extLst>
          </p:cNvPr>
          <p:cNvSpPr txBox="1"/>
          <p:nvPr/>
        </p:nvSpPr>
        <p:spPr>
          <a:xfrm>
            <a:off x="7086600" y="5029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CORREO DONDE LLEGARÁ EL CERTIFICADO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620F7270-19EA-4A25-AA51-1E8BE5BD7B9E}"/>
              </a:ext>
            </a:extLst>
          </p:cNvPr>
          <p:cNvSpPr/>
          <p:nvPr/>
        </p:nvSpPr>
        <p:spPr>
          <a:xfrm>
            <a:off x="5715000" y="5345668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88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BE9188-E766-4DA4-AD79-24B8CDA6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1167219"/>
            <a:ext cx="12192000" cy="55383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5729" y="438734"/>
            <a:ext cx="3101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Llenado</a:t>
            </a:r>
            <a:r>
              <a:rPr spc="-110" dirty="0"/>
              <a:t> </a:t>
            </a:r>
            <a:r>
              <a:rPr spc="-15" dirty="0"/>
              <a:t>de</a:t>
            </a:r>
            <a:r>
              <a:rPr spc="-75" dirty="0"/>
              <a:t> </a:t>
            </a:r>
            <a:r>
              <a:rPr spc="-40" dirty="0"/>
              <a:t>datos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346D6B-A47C-41CD-A596-90882905B813}"/>
              </a:ext>
            </a:extLst>
          </p:cNvPr>
          <p:cNvSpPr txBox="1"/>
          <p:nvPr/>
        </p:nvSpPr>
        <p:spPr>
          <a:xfrm>
            <a:off x="457200" y="4648200"/>
            <a:ext cx="3167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Rut clave única</a:t>
            </a:r>
            <a:endParaRPr lang="es-CL" dirty="0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38BEBF93-6507-4EF2-AC84-7A96EBA144D8}"/>
              </a:ext>
            </a:extLst>
          </p:cNvPr>
          <p:cNvSpPr/>
          <p:nvPr/>
        </p:nvSpPr>
        <p:spPr>
          <a:xfrm>
            <a:off x="5867400" y="2286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FC541F-6901-4191-B0ED-B6BC9E709C04}"/>
              </a:ext>
            </a:extLst>
          </p:cNvPr>
          <p:cNvSpPr txBox="1"/>
          <p:nvPr/>
        </p:nvSpPr>
        <p:spPr>
          <a:xfrm>
            <a:off x="6781800" y="3200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LLENAN AUTOMÁTICAMENTE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30977FA-57CA-42A1-BCA4-60FB5B00DC90}"/>
              </a:ext>
            </a:extLst>
          </p:cNvPr>
          <p:cNvSpPr/>
          <p:nvPr/>
        </p:nvSpPr>
        <p:spPr>
          <a:xfrm>
            <a:off x="114301" y="5410200"/>
            <a:ext cx="1257299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77BEDE-D6B5-4C3D-8988-06DCBD604E41}"/>
              </a:ext>
            </a:extLst>
          </p:cNvPr>
          <p:cNvSpPr txBox="1"/>
          <p:nvPr/>
        </p:nvSpPr>
        <p:spPr>
          <a:xfrm>
            <a:off x="2041165" y="592464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OBLIGATORIO DECLARAR FACULTAD</a:t>
            </a:r>
            <a:endParaRPr lang="es-C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12C16-B761-4F77-977A-08593F28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259" y="431419"/>
            <a:ext cx="7523480" cy="861774"/>
          </a:xfrm>
        </p:spPr>
        <p:txBody>
          <a:bodyPr/>
          <a:lstStyle/>
          <a:p>
            <a:pPr algn="ctr"/>
            <a:r>
              <a:rPr lang="es-ES" sz="2800" dirty="0"/>
              <a:t>Se mostrarán los establecimientos asociados al</a:t>
            </a:r>
            <a:br>
              <a:rPr lang="es-ES" sz="2800" dirty="0"/>
            </a:br>
            <a:r>
              <a:rPr lang="es-ES" sz="2800" dirty="0"/>
              <a:t> Rut del sostenedor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73EBDD-8882-4BCB-90E4-6DA78742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77984"/>
            <a:ext cx="8991600" cy="507171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5F4E6DB-8056-4A50-8AB0-ACB197A3DE51}"/>
              </a:ext>
            </a:extLst>
          </p:cNvPr>
          <p:cNvSpPr/>
          <p:nvPr/>
        </p:nvSpPr>
        <p:spPr>
          <a:xfrm>
            <a:off x="9296400" y="4038600"/>
            <a:ext cx="762000" cy="581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CC8BEC-2C83-49F4-BD6C-CFF8708E392F}"/>
              </a:ext>
            </a:extLst>
          </p:cNvPr>
          <p:cNvSpPr txBox="1"/>
          <p:nvPr/>
        </p:nvSpPr>
        <p:spPr>
          <a:xfrm>
            <a:off x="5562600" y="419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Pinchar para declarar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9E1D31D-1567-43D1-9B5B-AABA6EE34BF9}"/>
              </a:ext>
            </a:extLst>
          </p:cNvPr>
          <p:cNvSpPr/>
          <p:nvPr/>
        </p:nvSpPr>
        <p:spPr>
          <a:xfrm>
            <a:off x="8382000" y="4267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708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C947A-41F0-4321-9CF4-5C4DDD7C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1419"/>
            <a:ext cx="8714739" cy="1477328"/>
          </a:xfrm>
        </p:spPr>
        <p:txBody>
          <a:bodyPr/>
          <a:lstStyle/>
          <a:p>
            <a:pPr algn="ctr"/>
            <a:r>
              <a:rPr lang="es-ES" sz="3200" dirty="0"/>
              <a:t>Se mostrarán los datos del establecimiento y deberá seleccionar, si en el mes indicado, estuvo Abierto o Cerrado </a:t>
            </a: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F88D81-9EDD-49F5-B1EA-C00B62833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" t="3070" r="3030" b="2860"/>
          <a:stretch/>
        </p:blipFill>
        <p:spPr>
          <a:xfrm>
            <a:off x="3505199" y="1981200"/>
            <a:ext cx="518160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53CBC4F-811F-46C1-A5DA-29E49499A685}"/>
              </a:ext>
            </a:extLst>
          </p:cNvPr>
          <p:cNvSpPr/>
          <p:nvPr/>
        </p:nvSpPr>
        <p:spPr>
          <a:xfrm>
            <a:off x="3276600" y="4572000"/>
            <a:ext cx="57912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6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83FF3-F2B0-436F-8B85-94728D1D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1419"/>
            <a:ext cx="10896600" cy="430887"/>
          </a:xfrm>
        </p:spPr>
        <p:txBody>
          <a:bodyPr/>
          <a:lstStyle/>
          <a:p>
            <a:pPr algn="ctr"/>
            <a:r>
              <a:rPr lang="es-ES" sz="2800" dirty="0"/>
              <a:t>Luego de declarar el estado de cada EE, presionar </a:t>
            </a:r>
            <a:r>
              <a:rPr lang="es-ES" sz="2800" dirty="0">
                <a:solidFill>
                  <a:srgbClr val="FF0000"/>
                </a:solidFill>
              </a:rPr>
              <a:t>Siguiente</a:t>
            </a:r>
            <a:endParaRPr lang="es-CL" sz="2800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0B6D68-42F1-4A55-B6DE-7A10CB96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066800"/>
            <a:ext cx="7781925" cy="5334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752849B-EF78-445C-9B13-01247A7E4840}"/>
              </a:ext>
            </a:extLst>
          </p:cNvPr>
          <p:cNvSpPr/>
          <p:nvPr/>
        </p:nvSpPr>
        <p:spPr>
          <a:xfrm>
            <a:off x="2743200" y="5715000"/>
            <a:ext cx="1219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C6FEB47F-51EE-4B26-A4DA-8B5683F094F5}"/>
              </a:ext>
            </a:extLst>
          </p:cNvPr>
          <p:cNvSpPr/>
          <p:nvPr/>
        </p:nvSpPr>
        <p:spPr>
          <a:xfrm>
            <a:off x="4038600" y="61722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352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C079B-8244-4D9D-9B2E-8C2E0867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1419"/>
            <a:ext cx="11811000" cy="738664"/>
          </a:xfrm>
        </p:spPr>
        <p:txBody>
          <a:bodyPr/>
          <a:lstStyle/>
          <a:p>
            <a:pPr algn="ctr"/>
            <a:r>
              <a:rPr lang="es-ES" sz="2400" dirty="0"/>
              <a:t>Luego se mostrarán las declaraciones por colegio que realizó, si confirma la información presionar </a:t>
            </a:r>
            <a:r>
              <a:rPr lang="es-ES" sz="2400" dirty="0">
                <a:solidFill>
                  <a:srgbClr val="FF0000"/>
                </a:solidFill>
              </a:rPr>
              <a:t>Continuar</a:t>
            </a:r>
            <a:r>
              <a:rPr lang="es-ES" sz="2400" dirty="0"/>
              <a:t>.</a:t>
            </a:r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0231F0-7A6F-4520-B59E-CD37FE39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95400"/>
            <a:ext cx="7117122" cy="5334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4A3909-5690-43FC-9ABA-C945461BE9CB}"/>
              </a:ext>
            </a:extLst>
          </p:cNvPr>
          <p:cNvSpPr txBox="1"/>
          <p:nvPr/>
        </p:nvSpPr>
        <p:spPr>
          <a:xfrm>
            <a:off x="152400" y="5791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Volver para modificar la información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A545E11-6C0E-4D1D-AB63-FF04DECB4A63}"/>
              </a:ext>
            </a:extLst>
          </p:cNvPr>
          <p:cNvSpPr/>
          <p:nvPr/>
        </p:nvSpPr>
        <p:spPr>
          <a:xfrm>
            <a:off x="2057400" y="6426581"/>
            <a:ext cx="609600" cy="20281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02B3715-39FE-4FC8-9CC1-C2AC39655951}"/>
              </a:ext>
            </a:extLst>
          </p:cNvPr>
          <p:cNvSpPr/>
          <p:nvPr/>
        </p:nvSpPr>
        <p:spPr>
          <a:xfrm>
            <a:off x="3276600" y="61722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207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192</Words>
  <Application>Microsoft Office PowerPoint</Application>
  <PresentationFormat>Panorámica</PresentationFormat>
  <Paragraphs>24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Office Theme</vt:lpstr>
      <vt:lpstr>Instructivo de Declaración Retorno Seguro </vt:lpstr>
      <vt:lpstr>Acceso clave única</vt:lpstr>
      <vt:lpstr>Presentación de PowerPoint</vt:lpstr>
      <vt:lpstr>Presentación de PowerPoint</vt:lpstr>
      <vt:lpstr>Llenado de datos</vt:lpstr>
      <vt:lpstr>Se mostrarán los establecimientos asociados al  Rut del sostenedor</vt:lpstr>
      <vt:lpstr>Se mostrarán los datos del establecimiento y deberá seleccionar, si en el mes indicado, estuvo Abierto o Cerrado </vt:lpstr>
      <vt:lpstr>Luego de declarar el estado de cada EE, presionar Siguiente</vt:lpstr>
      <vt:lpstr>Luego se mostrarán las declaraciones por colegio que realizó, si confirma la información presionar Continuar.</vt:lpstr>
      <vt:lpstr>Podrá descargar el certificado de declaración y además le llegará un correo de confirmación</vt:lpstr>
      <vt:lpstr>Correo de Notificación</vt:lpstr>
      <vt:lpstr>Certificado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Jose Vargas Ludwig</dc:creator>
  <cp:lastModifiedBy>Hernan Manriquez Fernandez</cp:lastModifiedBy>
  <cp:revision>4</cp:revision>
  <dcterms:created xsi:type="dcterms:W3CDTF">2021-07-20T17:19:50Z</dcterms:created>
  <dcterms:modified xsi:type="dcterms:W3CDTF">2021-09-23T15:25:50Z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2021-07-20T00:00:00Z</vt:filetime>
  </property>
</Properties>
</file>