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1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7" autoAdjust="0"/>
    <p:restoredTop sz="94660"/>
  </p:normalViewPr>
  <p:slideViewPr>
    <p:cSldViewPr>
      <p:cViewPr varScale="1">
        <p:scale>
          <a:sx n="59" d="100"/>
          <a:sy n="59" d="100"/>
        </p:scale>
        <p:origin x="66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440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6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906011" y="0"/>
            <a:ext cx="1331976" cy="1212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3905884" y="6733679"/>
            <a:ext cx="1332102" cy="124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3926211" y="5978333"/>
            <a:ext cx="66675" cy="89535"/>
          </a:xfrm>
          <a:custGeom>
            <a:avLst/>
            <a:gdLst/>
            <a:ahLst/>
            <a:cxnLst/>
            <a:rect l="l" t="t" r="r" b="b"/>
            <a:pathLst>
              <a:path w="66675" h="89535">
                <a:moveTo>
                  <a:pt x="16815" y="0"/>
                </a:moveTo>
                <a:lnTo>
                  <a:pt x="0" y="0"/>
                </a:lnTo>
                <a:lnTo>
                  <a:pt x="0" y="54862"/>
                </a:lnTo>
                <a:lnTo>
                  <a:pt x="1916" y="68315"/>
                </a:lnTo>
                <a:lnTo>
                  <a:pt x="7882" y="79339"/>
                </a:lnTo>
                <a:lnTo>
                  <a:pt x="18218" y="86792"/>
                </a:lnTo>
                <a:lnTo>
                  <a:pt x="33248" y="89531"/>
                </a:lnTo>
                <a:lnTo>
                  <a:pt x="48057" y="86685"/>
                </a:lnTo>
                <a:lnTo>
                  <a:pt x="58280" y="79054"/>
                </a:lnTo>
                <a:lnTo>
                  <a:pt x="60422" y="75053"/>
                </a:lnTo>
                <a:lnTo>
                  <a:pt x="33248" y="75053"/>
                </a:lnTo>
                <a:lnTo>
                  <a:pt x="26005" y="73541"/>
                </a:lnTo>
                <a:lnTo>
                  <a:pt x="20875" y="69243"/>
                </a:lnTo>
                <a:lnTo>
                  <a:pt x="17824" y="62517"/>
                </a:lnTo>
                <a:lnTo>
                  <a:pt x="16815" y="53720"/>
                </a:lnTo>
                <a:lnTo>
                  <a:pt x="16815" y="0"/>
                </a:lnTo>
                <a:close/>
              </a:path>
              <a:path w="66675" h="89535">
                <a:moveTo>
                  <a:pt x="66112" y="0"/>
                </a:moveTo>
                <a:lnTo>
                  <a:pt x="48917" y="0"/>
                </a:lnTo>
                <a:lnTo>
                  <a:pt x="48917" y="53720"/>
                </a:lnTo>
                <a:lnTo>
                  <a:pt x="47973" y="62517"/>
                </a:lnTo>
                <a:lnTo>
                  <a:pt x="45095" y="69243"/>
                </a:lnTo>
                <a:lnTo>
                  <a:pt x="40210" y="73541"/>
                </a:lnTo>
                <a:lnTo>
                  <a:pt x="33248" y="75053"/>
                </a:lnTo>
                <a:lnTo>
                  <a:pt x="60422" y="75053"/>
                </a:lnTo>
                <a:lnTo>
                  <a:pt x="64202" y="67994"/>
                </a:lnTo>
                <a:lnTo>
                  <a:pt x="66112" y="54862"/>
                </a:lnTo>
                <a:lnTo>
                  <a:pt x="66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4008761" y="6001191"/>
            <a:ext cx="57785" cy="65405"/>
          </a:xfrm>
          <a:custGeom>
            <a:avLst/>
            <a:gdLst/>
            <a:ahLst/>
            <a:cxnLst/>
            <a:rect l="l" t="t" r="r" b="b"/>
            <a:pathLst>
              <a:path w="57785" h="65404">
                <a:moveTo>
                  <a:pt x="11847" y="1523"/>
                </a:moveTo>
                <a:lnTo>
                  <a:pt x="0" y="1523"/>
                </a:lnTo>
                <a:lnTo>
                  <a:pt x="0" y="65148"/>
                </a:lnTo>
                <a:lnTo>
                  <a:pt x="17195" y="65148"/>
                </a:lnTo>
                <a:lnTo>
                  <a:pt x="17195" y="17144"/>
                </a:lnTo>
                <a:lnTo>
                  <a:pt x="20251" y="15240"/>
                </a:lnTo>
                <a:lnTo>
                  <a:pt x="24077" y="12955"/>
                </a:lnTo>
                <a:lnTo>
                  <a:pt x="55080" y="12955"/>
                </a:lnTo>
                <a:lnTo>
                  <a:pt x="53024" y="8760"/>
                </a:lnTo>
                <a:lnTo>
                  <a:pt x="14521" y="8760"/>
                </a:lnTo>
                <a:lnTo>
                  <a:pt x="11847" y="1523"/>
                </a:lnTo>
                <a:close/>
              </a:path>
              <a:path w="57785" h="65404">
                <a:moveTo>
                  <a:pt x="55080" y="12955"/>
                </a:moveTo>
                <a:lnTo>
                  <a:pt x="36306" y="12955"/>
                </a:lnTo>
                <a:lnTo>
                  <a:pt x="39744" y="17525"/>
                </a:lnTo>
                <a:lnTo>
                  <a:pt x="39744" y="65148"/>
                </a:lnTo>
                <a:lnTo>
                  <a:pt x="57322" y="65148"/>
                </a:lnTo>
                <a:lnTo>
                  <a:pt x="57322" y="25905"/>
                </a:lnTo>
                <a:lnTo>
                  <a:pt x="56056" y="14945"/>
                </a:lnTo>
                <a:lnTo>
                  <a:pt x="55080" y="12955"/>
                </a:lnTo>
                <a:close/>
              </a:path>
              <a:path w="57785" h="65404">
                <a:moveTo>
                  <a:pt x="34773" y="0"/>
                </a:moveTo>
                <a:lnTo>
                  <a:pt x="25223" y="0"/>
                </a:lnTo>
                <a:lnTo>
                  <a:pt x="17959" y="4570"/>
                </a:lnTo>
                <a:lnTo>
                  <a:pt x="14521" y="8760"/>
                </a:lnTo>
                <a:lnTo>
                  <a:pt x="53024" y="8760"/>
                </a:lnTo>
                <a:lnTo>
                  <a:pt x="52068" y="6808"/>
                </a:lnTo>
                <a:lnTo>
                  <a:pt x="45069" y="1743"/>
                </a:lnTo>
                <a:lnTo>
                  <a:pt x="347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4109271" y="5978333"/>
            <a:ext cx="71755" cy="89535"/>
          </a:xfrm>
          <a:custGeom>
            <a:avLst/>
            <a:gdLst/>
            <a:ahLst/>
            <a:cxnLst/>
            <a:rect l="l" t="t" r="r" b="b"/>
            <a:pathLst>
              <a:path w="71754" h="89535">
                <a:moveTo>
                  <a:pt x="29425" y="0"/>
                </a:moveTo>
                <a:lnTo>
                  <a:pt x="0" y="0"/>
                </a:lnTo>
                <a:lnTo>
                  <a:pt x="0" y="84578"/>
                </a:lnTo>
                <a:lnTo>
                  <a:pt x="6668" y="86316"/>
                </a:lnTo>
                <a:lnTo>
                  <a:pt x="14089" y="87911"/>
                </a:lnTo>
                <a:lnTo>
                  <a:pt x="22300" y="89078"/>
                </a:lnTo>
                <a:lnTo>
                  <a:pt x="31335" y="89531"/>
                </a:lnTo>
                <a:lnTo>
                  <a:pt x="49213" y="86292"/>
                </a:lnTo>
                <a:lnTo>
                  <a:pt x="61716" y="77053"/>
                </a:lnTo>
                <a:lnTo>
                  <a:pt x="62728" y="75053"/>
                </a:lnTo>
                <a:lnTo>
                  <a:pt x="25987" y="75053"/>
                </a:lnTo>
                <a:lnTo>
                  <a:pt x="20251" y="74291"/>
                </a:lnTo>
                <a:lnTo>
                  <a:pt x="17195" y="73148"/>
                </a:lnTo>
                <a:lnTo>
                  <a:pt x="17195" y="14097"/>
                </a:lnTo>
                <a:lnTo>
                  <a:pt x="62991" y="14097"/>
                </a:lnTo>
                <a:lnTo>
                  <a:pt x="60045" y="9428"/>
                </a:lnTo>
                <a:lnTo>
                  <a:pt x="46795" y="2178"/>
                </a:lnTo>
                <a:lnTo>
                  <a:pt x="29425" y="0"/>
                </a:lnTo>
                <a:close/>
              </a:path>
              <a:path w="71754" h="89535">
                <a:moveTo>
                  <a:pt x="62991" y="14097"/>
                </a:moveTo>
                <a:lnTo>
                  <a:pt x="29043" y="14097"/>
                </a:lnTo>
                <a:lnTo>
                  <a:pt x="40220" y="15675"/>
                </a:lnTo>
                <a:lnTo>
                  <a:pt x="47673" y="20716"/>
                </a:lnTo>
                <a:lnTo>
                  <a:pt x="51830" y="29686"/>
                </a:lnTo>
                <a:lnTo>
                  <a:pt x="53120" y="43050"/>
                </a:lnTo>
                <a:lnTo>
                  <a:pt x="51507" y="58819"/>
                </a:lnTo>
                <a:lnTo>
                  <a:pt x="47100" y="68624"/>
                </a:lnTo>
                <a:lnTo>
                  <a:pt x="40543" y="73642"/>
                </a:lnTo>
                <a:lnTo>
                  <a:pt x="32481" y="75053"/>
                </a:lnTo>
                <a:lnTo>
                  <a:pt x="62728" y="75053"/>
                </a:lnTo>
                <a:lnTo>
                  <a:pt x="69061" y="62528"/>
                </a:lnTo>
                <a:lnTo>
                  <a:pt x="71461" y="43431"/>
                </a:lnTo>
                <a:lnTo>
                  <a:pt x="68494" y="22821"/>
                </a:lnTo>
                <a:lnTo>
                  <a:pt x="62991" y="14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4192581" y="6001191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30189" y="0"/>
                </a:moveTo>
                <a:lnTo>
                  <a:pt x="16767" y="2393"/>
                </a:lnTo>
                <a:lnTo>
                  <a:pt x="7356" y="9144"/>
                </a:lnTo>
                <a:lnTo>
                  <a:pt x="1815" y="19610"/>
                </a:lnTo>
                <a:lnTo>
                  <a:pt x="0" y="33147"/>
                </a:lnTo>
                <a:lnTo>
                  <a:pt x="2155" y="47225"/>
                </a:lnTo>
                <a:lnTo>
                  <a:pt x="8360" y="57767"/>
                </a:lnTo>
                <a:lnTo>
                  <a:pt x="18219" y="64381"/>
                </a:lnTo>
                <a:lnTo>
                  <a:pt x="31340" y="66672"/>
                </a:lnTo>
                <a:lnTo>
                  <a:pt x="41654" y="66672"/>
                </a:lnTo>
                <a:lnTo>
                  <a:pt x="50446" y="63243"/>
                </a:lnTo>
                <a:lnTo>
                  <a:pt x="55799" y="60195"/>
                </a:lnTo>
                <a:lnTo>
                  <a:pt x="53911" y="53719"/>
                </a:lnTo>
                <a:lnTo>
                  <a:pt x="22930" y="53719"/>
                </a:lnTo>
                <a:lnTo>
                  <a:pt x="17195" y="48004"/>
                </a:lnTo>
                <a:lnTo>
                  <a:pt x="17195" y="37717"/>
                </a:lnTo>
                <a:lnTo>
                  <a:pt x="56945" y="37717"/>
                </a:lnTo>
                <a:lnTo>
                  <a:pt x="56945" y="30481"/>
                </a:lnTo>
                <a:lnTo>
                  <a:pt x="56598" y="27809"/>
                </a:lnTo>
                <a:lnTo>
                  <a:pt x="17195" y="27809"/>
                </a:lnTo>
                <a:lnTo>
                  <a:pt x="17195" y="20192"/>
                </a:lnTo>
                <a:lnTo>
                  <a:pt x="20638" y="12574"/>
                </a:lnTo>
                <a:lnTo>
                  <a:pt x="52351" y="12574"/>
                </a:lnTo>
                <a:lnTo>
                  <a:pt x="50733" y="9239"/>
                </a:lnTo>
                <a:lnTo>
                  <a:pt x="42432" y="2512"/>
                </a:lnTo>
                <a:lnTo>
                  <a:pt x="30189" y="0"/>
                </a:lnTo>
                <a:close/>
              </a:path>
              <a:path w="57150" h="66675">
                <a:moveTo>
                  <a:pt x="52356" y="48385"/>
                </a:moveTo>
                <a:lnTo>
                  <a:pt x="46625" y="51052"/>
                </a:lnTo>
                <a:lnTo>
                  <a:pt x="40126" y="53719"/>
                </a:lnTo>
                <a:lnTo>
                  <a:pt x="53911" y="53719"/>
                </a:lnTo>
                <a:lnTo>
                  <a:pt x="52356" y="48385"/>
                </a:lnTo>
                <a:close/>
              </a:path>
              <a:path w="57150" h="66675">
                <a:moveTo>
                  <a:pt x="52351" y="12574"/>
                </a:moveTo>
                <a:lnTo>
                  <a:pt x="38216" y="12574"/>
                </a:lnTo>
                <a:lnTo>
                  <a:pt x="40508" y="19811"/>
                </a:lnTo>
                <a:lnTo>
                  <a:pt x="40508" y="27809"/>
                </a:lnTo>
                <a:lnTo>
                  <a:pt x="56598" y="27809"/>
                </a:lnTo>
                <a:lnTo>
                  <a:pt x="55452" y="18967"/>
                </a:lnTo>
                <a:lnTo>
                  <a:pt x="52351" y="12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4262520" y="6001572"/>
            <a:ext cx="36830" cy="64769"/>
          </a:xfrm>
          <a:custGeom>
            <a:avLst/>
            <a:gdLst/>
            <a:ahLst/>
            <a:cxnLst/>
            <a:rect l="l" t="t" r="r" b="b"/>
            <a:pathLst>
              <a:path w="36829" h="64770">
                <a:moveTo>
                  <a:pt x="11847" y="1142"/>
                </a:moveTo>
                <a:lnTo>
                  <a:pt x="0" y="1142"/>
                </a:lnTo>
                <a:lnTo>
                  <a:pt x="0" y="64768"/>
                </a:lnTo>
                <a:lnTo>
                  <a:pt x="16813" y="64768"/>
                </a:lnTo>
                <a:lnTo>
                  <a:pt x="16813" y="18287"/>
                </a:lnTo>
                <a:lnTo>
                  <a:pt x="19869" y="16002"/>
                </a:lnTo>
                <a:lnTo>
                  <a:pt x="23689" y="14097"/>
                </a:lnTo>
                <a:lnTo>
                  <a:pt x="36331" y="14097"/>
                </a:lnTo>
                <a:lnTo>
                  <a:pt x="36454" y="9522"/>
                </a:lnTo>
                <a:lnTo>
                  <a:pt x="13375" y="9522"/>
                </a:lnTo>
                <a:lnTo>
                  <a:pt x="11847" y="1142"/>
                </a:lnTo>
                <a:close/>
              </a:path>
              <a:path w="36829" h="64770">
                <a:moveTo>
                  <a:pt x="36331" y="14097"/>
                </a:moveTo>
                <a:lnTo>
                  <a:pt x="31335" y="14097"/>
                </a:lnTo>
                <a:lnTo>
                  <a:pt x="34009" y="14478"/>
                </a:lnTo>
                <a:lnTo>
                  <a:pt x="36301" y="15240"/>
                </a:lnTo>
                <a:lnTo>
                  <a:pt x="36331" y="14097"/>
                </a:lnTo>
                <a:close/>
              </a:path>
              <a:path w="36829" h="64770">
                <a:moveTo>
                  <a:pt x="32481" y="0"/>
                </a:moveTo>
                <a:lnTo>
                  <a:pt x="21779" y="0"/>
                </a:lnTo>
                <a:lnTo>
                  <a:pt x="16049" y="4951"/>
                </a:lnTo>
                <a:lnTo>
                  <a:pt x="14139" y="9522"/>
                </a:lnTo>
                <a:lnTo>
                  <a:pt x="36454" y="9522"/>
                </a:lnTo>
                <a:lnTo>
                  <a:pt x="36688" y="761"/>
                </a:lnTo>
                <a:lnTo>
                  <a:pt x="35155" y="380"/>
                </a:lnTo>
                <a:lnTo>
                  <a:pt x="32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4303410" y="6001191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29807" y="0"/>
                </a:moveTo>
                <a:lnTo>
                  <a:pt x="16606" y="2393"/>
                </a:lnTo>
                <a:lnTo>
                  <a:pt x="7309" y="9144"/>
                </a:lnTo>
                <a:lnTo>
                  <a:pt x="1809" y="19610"/>
                </a:lnTo>
                <a:lnTo>
                  <a:pt x="0" y="33147"/>
                </a:lnTo>
                <a:lnTo>
                  <a:pt x="2155" y="47225"/>
                </a:lnTo>
                <a:lnTo>
                  <a:pt x="8359" y="57767"/>
                </a:lnTo>
                <a:lnTo>
                  <a:pt x="18217" y="64381"/>
                </a:lnTo>
                <a:lnTo>
                  <a:pt x="31335" y="66672"/>
                </a:lnTo>
                <a:lnTo>
                  <a:pt x="41654" y="66672"/>
                </a:lnTo>
                <a:lnTo>
                  <a:pt x="50064" y="63243"/>
                </a:lnTo>
                <a:lnTo>
                  <a:pt x="55412" y="60195"/>
                </a:lnTo>
                <a:lnTo>
                  <a:pt x="53736" y="53719"/>
                </a:lnTo>
                <a:lnTo>
                  <a:pt x="22930" y="53719"/>
                </a:lnTo>
                <a:lnTo>
                  <a:pt x="17195" y="48004"/>
                </a:lnTo>
                <a:lnTo>
                  <a:pt x="17195" y="37717"/>
                </a:lnTo>
                <a:lnTo>
                  <a:pt x="56940" y="37717"/>
                </a:lnTo>
                <a:lnTo>
                  <a:pt x="56940" y="30481"/>
                </a:lnTo>
                <a:lnTo>
                  <a:pt x="56592" y="27809"/>
                </a:lnTo>
                <a:lnTo>
                  <a:pt x="17195" y="27809"/>
                </a:lnTo>
                <a:lnTo>
                  <a:pt x="17195" y="20192"/>
                </a:lnTo>
                <a:lnTo>
                  <a:pt x="20633" y="12574"/>
                </a:lnTo>
                <a:lnTo>
                  <a:pt x="52314" y="12574"/>
                </a:lnTo>
                <a:lnTo>
                  <a:pt x="50683" y="9239"/>
                </a:lnTo>
                <a:lnTo>
                  <a:pt x="42270" y="2512"/>
                </a:lnTo>
                <a:lnTo>
                  <a:pt x="29807" y="0"/>
                </a:lnTo>
                <a:close/>
              </a:path>
              <a:path w="57150" h="66675">
                <a:moveTo>
                  <a:pt x="52356" y="48385"/>
                </a:moveTo>
                <a:lnTo>
                  <a:pt x="46620" y="51052"/>
                </a:lnTo>
                <a:lnTo>
                  <a:pt x="40126" y="53719"/>
                </a:lnTo>
                <a:lnTo>
                  <a:pt x="53736" y="53719"/>
                </a:lnTo>
                <a:lnTo>
                  <a:pt x="52356" y="48385"/>
                </a:lnTo>
                <a:close/>
              </a:path>
              <a:path w="57150" h="66675">
                <a:moveTo>
                  <a:pt x="52314" y="12574"/>
                </a:moveTo>
                <a:lnTo>
                  <a:pt x="37834" y="12574"/>
                </a:lnTo>
                <a:lnTo>
                  <a:pt x="40508" y="19811"/>
                </a:lnTo>
                <a:lnTo>
                  <a:pt x="40508" y="27809"/>
                </a:lnTo>
                <a:lnTo>
                  <a:pt x="56592" y="27809"/>
                </a:lnTo>
                <a:lnTo>
                  <a:pt x="55441" y="18967"/>
                </a:lnTo>
                <a:lnTo>
                  <a:pt x="52314" y="12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4371816" y="6001191"/>
            <a:ext cx="52705" cy="66675"/>
          </a:xfrm>
          <a:custGeom>
            <a:avLst/>
            <a:gdLst/>
            <a:ahLst/>
            <a:cxnLst/>
            <a:rect l="l" t="t" r="r" b="b"/>
            <a:pathLst>
              <a:path w="52704" h="66675">
                <a:moveTo>
                  <a:pt x="38598" y="0"/>
                </a:moveTo>
                <a:lnTo>
                  <a:pt x="2084" y="19288"/>
                </a:lnTo>
                <a:lnTo>
                  <a:pt x="0" y="33147"/>
                </a:lnTo>
                <a:lnTo>
                  <a:pt x="2090" y="47868"/>
                </a:lnTo>
                <a:lnTo>
                  <a:pt x="8121" y="58338"/>
                </a:lnTo>
                <a:lnTo>
                  <a:pt x="17736" y="64595"/>
                </a:lnTo>
                <a:lnTo>
                  <a:pt x="30576" y="66672"/>
                </a:lnTo>
                <a:lnTo>
                  <a:pt x="40126" y="66672"/>
                </a:lnTo>
                <a:lnTo>
                  <a:pt x="48536" y="62862"/>
                </a:lnTo>
                <a:lnTo>
                  <a:pt x="52356" y="60958"/>
                </a:lnTo>
                <a:lnTo>
                  <a:pt x="50541" y="53719"/>
                </a:lnTo>
                <a:lnTo>
                  <a:pt x="22548" y="53719"/>
                </a:lnTo>
                <a:lnTo>
                  <a:pt x="17200" y="47623"/>
                </a:lnTo>
                <a:lnTo>
                  <a:pt x="17200" y="19049"/>
                </a:lnTo>
                <a:lnTo>
                  <a:pt x="22930" y="12955"/>
                </a:lnTo>
                <a:lnTo>
                  <a:pt x="49299" y="12955"/>
                </a:lnTo>
                <a:lnTo>
                  <a:pt x="52356" y="5332"/>
                </a:lnTo>
                <a:lnTo>
                  <a:pt x="46243" y="1904"/>
                </a:lnTo>
                <a:lnTo>
                  <a:pt x="38598" y="0"/>
                </a:lnTo>
                <a:close/>
              </a:path>
              <a:path w="52704" h="66675">
                <a:moveTo>
                  <a:pt x="49300" y="48766"/>
                </a:moveTo>
                <a:lnTo>
                  <a:pt x="45097" y="51052"/>
                </a:lnTo>
                <a:lnTo>
                  <a:pt x="38598" y="53719"/>
                </a:lnTo>
                <a:lnTo>
                  <a:pt x="50541" y="53719"/>
                </a:lnTo>
                <a:lnTo>
                  <a:pt x="49300" y="48766"/>
                </a:lnTo>
                <a:close/>
              </a:path>
              <a:path w="52704" h="66675">
                <a:moveTo>
                  <a:pt x="49299" y="12955"/>
                </a:moveTo>
                <a:lnTo>
                  <a:pt x="37452" y="12955"/>
                </a:lnTo>
                <a:lnTo>
                  <a:pt x="43187" y="14097"/>
                </a:lnTo>
                <a:lnTo>
                  <a:pt x="47772" y="16764"/>
                </a:lnTo>
                <a:lnTo>
                  <a:pt x="49299" y="12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4435256" y="5976428"/>
            <a:ext cx="57785" cy="90170"/>
          </a:xfrm>
          <a:custGeom>
            <a:avLst/>
            <a:gdLst/>
            <a:ahLst/>
            <a:cxnLst/>
            <a:rect l="l" t="t" r="r" b="b"/>
            <a:pathLst>
              <a:path w="57785" h="90170">
                <a:moveTo>
                  <a:pt x="17216" y="0"/>
                </a:moveTo>
                <a:lnTo>
                  <a:pt x="0" y="0"/>
                </a:lnTo>
                <a:lnTo>
                  <a:pt x="0" y="89911"/>
                </a:lnTo>
                <a:lnTo>
                  <a:pt x="17216" y="89911"/>
                </a:lnTo>
                <a:lnTo>
                  <a:pt x="17216" y="41907"/>
                </a:lnTo>
                <a:lnTo>
                  <a:pt x="20272" y="39622"/>
                </a:lnTo>
                <a:lnTo>
                  <a:pt x="24092" y="37717"/>
                </a:lnTo>
                <a:lnTo>
                  <a:pt x="55337" y="37717"/>
                </a:lnTo>
                <a:lnTo>
                  <a:pt x="53427" y="33523"/>
                </a:lnTo>
                <a:lnTo>
                  <a:pt x="15688" y="33523"/>
                </a:lnTo>
                <a:lnTo>
                  <a:pt x="16452" y="31618"/>
                </a:lnTo>
                <a:lnTo>
                  <a:pt x="17216" y="28190"/>
                </a:lnTo>
                <a:lnTo>
                  <a:pt x="17216" y="0"/>
                </a:lnTo>
                <a:close/>
              </a:path>
              <a:path w="57785" h="90170">
                <a:moveTo>
                  <a:pt x="55337" y="37717"/>
                </a:moveTo>
                <a:lnTo>
                  <a:pt x="36316" y="37717"/>
                </a:lnTo>
                <a:lnTo>
                  <a:pt x="40136" y="42669"/>
                </a:lnTo>
                <a:lnTo>
                  <a:pt x="40136" y="89911"/>
                </a:lnTo>
                <a:lnTo>
                  <a:pt x="57301" y="89911"/>
                </a:lnTo>
                <a:lnTo>
                  <a:pt x="57301" y="50668"/>
                </a:lnTo>
                <a:lnTo>
                  <a:pt x="56243" y="39708"/>
                </a:lnTo>
                <a:lnTo>
                  <a:pt x="55337" y="37717"/>
                </a:lnTo>
                <a:close/>
              </a:path>
              <a:path w="57785" h="90170">
                <a:moveTo>
                  <a:pt x="34024" y="24762"/>
                </a:moveTo>
                <a:lnTo>
                  <a:pt x="24856" y="24762"/>
                </a:lnTo>
                <a:lnTo>
                  <a:pt x="19100" y="29333"/>
                </a:lnTo>
                <a:lnTo>
                  <a:pt x="15688" y="33523"/>
                </a:lnTo>
                <a:lnTo>
                  <a:pt x="53427" y="33523"/>
                </a:lnTo>
                <a:lnTo>
                  <a:pt x="52539" y="31571"/>
                </a:lnTo>
                <a:lnTo>
                  <a:pt x="45397" y="26506"/>
                </a:lnTo>
                <a:lnTo>
                  <a:pt x="34024" y="24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4503662" y="6001191"/>
            <a:ext cx="60960" cy="66675"/>
          </a:xfrm>
          <a:custGeom>
            <a:avLst/>
            <a:gdLst/>
            <a:ahLst/>
            <a:cxnLst/>
            <a:rect l="l" t="t" r="r" b="b"/>
            <a:pathLst>
              <a:path w="60960" h="66675">
                <a:moveTo>
                  <a:pt x="30204" y="0"/>
                </a:moveTo>
                <a:lnTo>
                  <a:pt x="17255" y="2554"/>
                </a:lnTo>
                <a:lnTo>
                  <a:pt x="7786" y="9572"/>
                </a:lnTo>
                <a:lnTo>
                  <a:pt x="1976" y="20092"/>
                </a:lnTo>
                <a:lnTo>
                  <a:pt x="0" y="33147"/>
                </a:lnTo>
                <a:lnTo>
                  <a:pt x="2033" y="47546"/>
                </a:lnTo>
                <a:lnTo>
                  <a:pt x="7939" y="58053"/>
                </a:lnTo>
                <a:lnTo>
                  <a:pt x="17426" y="64488"/>
                </a:lnTo>
                <a:lnTo>
                  <a:pt x="30204" y="66672"/>
                </a:lnTo>
                <a:lnTo>
                  <a:pt x="42982" y="64488"/>
                </a:lnTo>
                <a:lnTo>
                  <a:pt x="52469" y="58053"/>
                </a:lnTo>
                <a:lnTo>
                  <a:pt x="54691" y="54100"/>
                </a:lnTo>
                <a:lnTo>
                  <a:pt x="21800" y="54100"/>
                </a:lnTo>
                <a:lnTo>
                  <a:pt x="17980" y="48004"/>
                </a:lnTo>
                <a:lnTo>
                  <a:pt x="17980" y="17906"/>
                </a:lnTo>
                <a:lnTo>
                  <a:pt x="22156" y="12574"/>
                </a:lnTo>
                <a:lnTo>
                  <a:pt x="54264" y="12574"/>
                </a:lnTo>
                <a:lnTo>
                  <a:pt x="52603" y="9572"/>
                </a:lnTo>
                <a:lnTo>
                  <a:pt x="43132" y="2554"/>
                </a:lnTo>
                <a:lnTo>
                  <a:pt x="30204" y="0"/>
                </a:lnTo>
                <a:close/>
              </a:path>
              <a:path w="60960" h="66675">
                <a:moveTo>
                  <a:pt x="54264" y="12574"/>
                </a:moveTo>
                <a:lnTo>
                  <a:pt x="38201" y="12574"/>
                </a:lnTo>
                <a:lnTo>
                  <a:pt x="42785" y="17906"/>
                </a:lnTo>
                <a:lnTo>
                  <a:pt x="42785" y="48385"/>
                </a:lnTo>
                <a:lnTo>
                  <a:pt x="38608" y="54100"/>
                </a:lnTo>
                <a:lnTo>
                  <a:pt x="54691" y="54100"/>
                </a:lnTo>
                <a:lnTo>
                  <a:pt x="58375" y="47546"/>
                </a:lnTo>
                <a:lnTo>
                  <a:pt x="60409" y="33147"/>
                </a:lnTo>
                <a:lnTo>
                  <a:pt x="58425" y="20092"/>
                </a:lnTo>
                <a:lnTo>
                  <a:pt x="54264" y="12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4574767" y="605719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65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4635125" y="5978333"/>
            <a:ext cx="66675" cy="89535"/>
          </a:xfrm>
          <a:custGeom>
            <a:avLst/>
            <a:gdLst/>
            <a:ahLst/>
            <a:cxnLst/>
            <a:rect l="l" t="t" r="r" b="b"/>
            <a:pathLst>
              <a:path w="66675" h="89535">
                <a:moveTo>
                  <a:pt x="17216" y="0"/>
                </a:moveTo>
                <a:lnTo>
                  <a:pt x="0" y="0"/>
                </a:lnTo>
                <a:lnTo>
                  <a:pt x="0" y="54862"/>
                </a:lnTo>
                <a:lnTo>
                  <a:pt x="1916" y="68315"/>
                </a:lnTo>
                <a:lnTo>
                  <a:pt x="7882" y="79339"/>
                </a:lnTo>
                <a:lnTo>
                  <a:pt x="18222" y="86792"/>
                </a:lnTo>
                <a:lnTo>
                  <a:pt x="33260" y="89531"/>
                </a:lnTo>
                <a:lnTo>
                  <a:pt x="48063" y="86685"/>
                </a:lnTo>
                <a:lnTo>
                  <a:pt x="58282" y="79054"/>
                </a:lnTo>
                <a:lnTo>
                  <a:pt x="60424" y="75053"/>
                </a:lnTo>
                <a:lnTo>
                  <a:pt x="33260" y="75053"/>
                </a:lnTo>
                <a:lnTo>
                  <a:pt x="26069" y="73541"/>
                </a:lnTo>
                <a:lnTo>
                  <a:pt x="21074" y="69243"/>
                </a:lnTo>
                <a:lnTo>
                  <a:pt x="18161" y="62517"/>
                </a:lnTo>
                <a:lnTo>
                  <a:pt x="17216" y="53720"/>
                </a:lnTo>
                <a:lnTo>
                  <a:pt x="17216" y="0"/>
                </a:lnTo>
                <a:close/>
              </a:path>
              <a:path w="66675" h="89535">
                <a:moveTo>
                  <a:pt x="66113" y="0"/>
                </a:moveTo>
                <a:lnTo>
                  <a:pt x="48897" y="0"/>
                </a:lnTo>
                <a:lnTo>
                  <a:pt x="48897" y="53720"/>
                </a:lnTo>
                <a:lnTo>
                  <a:pt x="47958" y="62517"/>
                </a:lnTo>
                <a:lnTo>
                  <a:pt x="45090" y="69243"/>
                </a:lnTo>
                <a:lnTo>
                  <a:pt x="40216" y="73541"/>
                </a:lnTo>
                <a:lnTo>
                  <a:pt x="33260" y="75053"/>
                </a:lnTo>
                <a:lnTo>
                  <a:pt x="60424" y="75053"/>
                </a:lnTo>
                <a:lnTo>
                  <a:pt x="64203" y="67994"/>
                </a:lnTo>
                <a:lnTo>
                  <a:pt x="66113" y="54862"/>
                </a:lnTo>
                <a:lnTo>
                  <a:pt x="66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4717691" y="6001191"/>
            <a:ext cx="57785" cy="65405"/>
          </a:xfrm>
          <a:custGeom>
            <a:avLst/>
            <a:gdLst/>
            <a:ahLst/>
            <a:cxnLst/>
            <a:rect l="l" t="t" r="r" b="b"/>
            <a:pathLst>
              <a:path w="57785" h="65404">
                <a:moveTo>
                  <a:pt x="11816" y="1523"/>
                </a:moveTo>
                <a:lnTo>
                  <a:pt x="0" y="1523"/>
                </a:lnTo>
                <a:lnTo>
                  <a:pt x="0" y="65148"/>
                </a:lnTo>
                <a:lnTo>
                  <a:pt x="17165" y="65148"/>
                </a:lnTo>
                <a:lnTo>
                  <a:pt x="17165" y="17144"/>
                </a:lnTo>
                <a:lnTo>
                  <a:pt x="20221" y="15240"/>
                </a:lnTo>
                <a:lnTo>
                  <a:pt x="24041" y="12955"/>
                </a:lnTo>
                <a:lnTo>
                  <a:pt x="55067" y="12955"/>
                </a:lnTo>
                <a:lnTo>
                  <a:pt x="53016" y="8760"/>
                </a:lnTo>
                <a:lnTo>
                  <a:pt x="14516" y="8760"/>
                </a:lnTo>
                <a:lnTo>
                  <a:pt x="11816" y="1523"/>
                </a:lnTo>
                <a:close/>
              </a:path>
              <a:path w="57785" h="65404">
                <a:moveTo>
                  <a:pt x="55067" y="12955"/>
                </a:moveTo>
                <a:lnTo>
                  <a:pt x="36316" y="12955"/>
                </a:lnTo>
                <a:lnTo>
                  <a:pt x="39729" y="17525"/>
                </a:lnTo>
                <a:lnTo>
                  <a:pt x="39729" y="65148"/>
                </a:lnTo>
                <a:lnTo>
                  <a:pt x="57301" y="65148"/>
                </a:lnTo>
                <a:lnTo>
                  <a:pt x="57301" y="25905"/>
                </a:lnTo>
                <a:lnTo>
                  <a:pt x="56040" y="14945"/>
                </a:lnTo>
                <a:lnTo>
                  <a:pt x="55067" y="12955"/>
                </a:lnTo>
                <a:close/>
              </a:path>
              <a:path w="57785" h="65404">
                <a:moveTo>
                  <a:pt x="34788" y="0"/>
                </a:moveTo>
                <a:lnTo>
                  <a:pt x="25212" y="0"/>
                </a:lnTo>
                <a:lnTo>
                  <a:pt x="17929" y="4570"/>
                </a:lnTo>
                <a:lnTo>
                  <a:pt x="14516" y="8760"/>
                </a:lnTo>
                <a:lnTo>
                  <a:pt x="53016" y="8760"/>
                </a:lnTo>
                <a:lnTo>
                  <a:pt x="52062" y="6808"/>
                </a:lnTo>
                <a:lnTo>
                  <a:pt x="45075" y="1743"/>
                </a:lnTo>
                <a:lnTo>
                  <a:pt x="34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4815537" y="5977190"/>
            <a:ext cx="75565" cy="90805"/>
          </a:xfrm>
          <a:custGeom>
            <a:avLst/>
            <a:gdLst/>
            <a:ahLst/>
            <a:cxnLst/>
            <a:rect l="l" t="t" r="r" b="b"/>
            <a:pathLst>
              <a:path w="75564" h="90804">
                <a:moveTo>
                  <a:pt x="37437" y="0"/>
                </a:moveTo>
                <a:lnTo>
                  <a:pt x="19339" y="3696"/>
                </a:lnTo>
                <a:lnTo>
                  <a:pt x="7831" y="13572"/>
                </a:lnTo>
                <a:lnTo>
                  <a:pt x="1766" y="27805"/>
                </a:lnTo>
                <a:lnTo>
                  <a:pt x="0" y="44573"/>
                </a:lnTo>
                <a:lnTo>
                  <a:pt x="1766" y="61903"/>
                </a:lnTo>
                <a:lnTo>
                  <a:pt x="7831" y="76624"/>
                </a:lnTo>
                <a:lnTo>
                  <a:pt x="19339" y="86846"/>
                </a:lnTo>
                <a:lnTo>
                  <a:pt x="37437" y="90673"/>
                </a:lnTo>
                <a:lnTo>
                  <a:pt x="55770" y="86792"/>
                </a:lnTo>
                <a:lnTo>
                  <a:pt x="67399" y="76482"/>
                </a:lnTo>
                <a:lnTo>
                  <a:pt x="67518" y="76196"/>
                </a:lnTo>
                <a:lnTo>
                  <a:pt x="37437" y="76196"/>
                </a:lnTo>
                <a:lnTo>
                  <a:pt x="28006" y="73666"/>
                </a:lnTo>
                <a:lnTo>
                  <a:pt x="22156" y="66814"/>
                </a:lnTo>
                <a:lnTo>
                  <a:pt x="19172" y="56747"/>
                </a:lnTo>
                <a:lnTo>
                  <a:pt x="18336" y="44573"/>
                </a:lnTo>
                <a:lnTo>
                  <a:pt x="19172" y="33180"/>
                </a:lnTo>
                <a:lnTo>
                  <a:pt x="22156" y="23715"/>
                </a:lnTo>
                <a:lnTo>
                  <a:pt x="28006" y="17252"/>
                </a:lnTo>
                <a:lnTo>
                  <a:pt x="37437" y="14859"/>
                </a:lnTo>
                <a:lnTo>
                  <a:pt x="68222" y="14859"/>
                </a:lnTo>
                <a:lnTo>
                  <a:pt x="67686" y="13572"/>
                </a:lnTo>
                <a:lnTo>
                  <a:pt x="56093" y="3696"/>
                </a:lnTo>
                <a:lnTo>
                  <a:pt x="37437" y="0"/>
                </a:lnTo>
                <a:close/>
              </a:path>
              <a:path w="75564" h="90804">
                <a:moveTo>
                  <a:pt x="68222" y="14859"/>
                </a:moveTo>
                <a:lnTo>
                  <a:pt x="37437" y="14859"/>
                </a:lnTo>
                <a:lnTo>
                  <a:pt x="47138" y="17252"/>
                </a:lnTo>
                <a:lnTo>
                  <a:pt x="53233" y="23715"/>
                </a:lnTo>
                <a:lnTo>
                  <a:pt x="56397" y="33180"/>
                </a:lnTo>
                <a:lnTo>
                  <a:pt x="57301" y="44573"/>
                </a:lnTo>
                <a:lnTo>
                  <a:pt x="56346" y="56908"/>
                </a:lnTo>
                <a:lnTo>
                  <a:pt x="53099" y="66957"/>
                </a:lnTo>
                <a:lnTo>
                  <a:pt x="46987" y="73719"/>
                </a:lnTo>
                <a:lnTo>
                  <a:pt x="37437" y="76196"/>
                </a:lnTo>
                <a:lnTo>
                  <a:pt x="67518" y="76196"/>
                </a:lnTo>
                <a:lnTo>
                  <a:pt x="73508" y="61742"/>
                </a:lnTo>
                <a:lnTo>
                  <a:pt x="75282" y="44573"/>
                </a:lnTo>
                <a:lnTo>
                  <a:pt x="73616" y="27805"/>
                </a:lnTo>
                <a:lnTo>
                  <a:pt x="68222" y="14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4904164" y="6001572"/>
            <a:ext cx="36830" cy="64769"/>
          </a:xfrm>
          <a:custGeom>
            <a:avLst/>
            <a:gdLst/>
            <a:ahLst/>
            <a:cxnLst/>
            <a:rect l="l" t="t" r="r" b="b"/>
            <a:pathLst>
              <a:path w="36829" h="64770">
                <a:moveTo>
                  <a:pt x="11867" y="1142"/>
                </a:moveTo>
                <a:lnTo>
                  <a:pt x="0" y="1142"/>
                </a:lnTo>
                <a:lnTo>
                  <a:pt x="0" y="64768"/>
                </a:lnTo>
                <a:lnTo>
                  <a:pt x="16808" y="64768"/>
                </a:lnTo>
                <a:lnTo>
                  <a:pt x="16808" y="18287"/>
                </a:lnTo>
                <a:lnTo>
                  <a:pt x="19864" y="16002"/>
                </a:lnTo>
                <a:lnTo>
                  <a:pt x="24092" y="14097"/>
                </a:lnTo>
                <a:lnTo>
                  <a:pt x="36344" y="14097"/>
                </a:lnTo>
                <a:lnTo>
                  <a:pt x="36457" y="9522"/>
                </a:lnTo>
                <a:lnTo>
                  <a:pt x="13752" y="9522"/>
                </a:lnTo>
                <a:lnTo>
                  <a:pt x="11867" y="1142"/>
                </a:lnTo>
                <a:close/>
              </a:path>
              <a:path w="36829" h="64770">
                <a:moveTo>
                  <a:pt x="36344" y="14097"/>
                </a:moveTo>
                <a:lnTo>
                  <a:pt x="31325" y="14097"/>
                </a:lnTo>
                <a:lnTo>
                  <a:pt x="34381" y="14478"/>
                </a:lnTo>
                <a:lnTo>
                  <a:pt x="36316" y="15240"/>
                </a:lnTo>
                <a:lnTo>
                  <a:pt x="36344" y="14097"/>
                </a:lnTo>
                <a:close/>
              </a:path>
              <a:path w="36829" h="64770">
                <a:moveTo>
                  <a:pt x="32853" y="0"/>
                </a:moveTo>
                <a:lnTo>
                  <a:pt x="21800" y="0"/>
                </a:lnTo>
                <a:lnTo>
                  <a:pt x="16044" y="4951"/>
                </a:lnTo>
                <a:lnTo>
                  <a:pt x="14159" y="9522"/>
                </a:lnTo>
                <a:lnTo>
                  <a:pt x="36457" y="9522"/>
                </a:lnTo>
                <a:lnTo>
                  <a:pt x="36673" y="761"/>
                </a:lnTo>
                <a:lnTo>
                  <a:pt x="35552" y="380"/>
                </a:lnTo>
                <a:lnTo>
                  <a:pt x="32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k object 33"/>
          <p:cNvSpPr/>
          <p:nvPr/>
        </p:nvSpPr>
        <p:spPr>
          <a:xfrm>
            <a:off x="4946593" y="6001191"/>
            <a:ext cx="60960" cy="92710"/>
          </a:xfrm>
          <a:custGeom>
            <a:avLst/>
            <a:gdLst/>
            <a:ahLst/>
            <a:cxnLst/>
            <a:rect l="l" t="t" r="r" b="b"/>
            <a:pathLst>
              <a:path w="60960" h="92710">
                <a:moveTo>
                  <a:pt x="28268" y="0"/>
                </a:moveTo>
                <a:lnTo>
                  <a:pt x="19813" y="1035"/>
                </a:lnTo>
                <a:lnTo>
                  <a:pt x="11243" y="4571"/>
                </a:lnTo>
                <a:lnTo>
                  <a:pt x="4603" y="11250"/>
                </a:lnTo>
                <a:lnTo>
                  <a:pt x="1935" y="21715"/>
                </a:lnTo>
                <a:lnTo>
                  <a:pt x="1935" y="30861"/>
                </a:lnTo>
                <a:lnTo>
                  <a:pt x="6876" y="36194"/>
                </a:lnTo>
                <a:lnTo>
                  <a:pt x="13395" y="39622"/>
                </a:lnTo>
                <a:lnTo>
                  <a:pt x="6112" y="40384"/>
                </a:lnTo>
                <a:lnTo>
                  <a:pt x="1171" y="44194"/>
                </a:lnTo>
                <a:lnTo>
                  <a:pt x="1171" y="57147"/>
                </a:lnTo>
                <a:lnTo>
                  <a:pt x="9168" y="59434"/>
                </a:lnTo>
                <a:lnTo>
                  <a:pt x="17216" y="60195"/>
                </a:lnTo>
                <a:lnTo>
                  <a:pt x="6519" y="62100"/>
                </a:lnTo>
                <a:lnTo>
                  <a:pt x="0" y="66291"/>
                </a:lnTo>
                <a:lnTo>
                  <a:pt x="0" y="74292"/>
                </a:lnTo>
                <a:lnTo>
                  <a:pt x="2358" y="82073"/>
                </a:lnTo>
                <a:lnTo>
                  <a:pt x="8550" y="87674"/>
                </a:lnTo>
                <a:lnTo>
                  <a:pt x="17255" y="91061"/>
                </a:lnTo>
                <a:lnTo>
                  <a:pt x="27148" y="92198"/>
                </a:lnTo>
                <a:lnTo>
                  <a:pt x="38628" y="90656"/>
                </a:lnTo>
                <a:lnTo>
                  <a:pt x="48241" y="86150"/>
                </a:lnTo>
                <a:lnTo>
                  <a:pt x="53460" y="80388"/>
                </a:lnTo>
                <a:lnTo>
                  <a:pt x="21036" y="80388"/>
                </a:lnTo>
                <a:lnTo>
                  <a:pt x="15688" y="76578"/>
                </a:lnTo>
                <a:lnTo>
                  <a:pt x="15688" y="65529"/>
                </a:lnTo>
                <a:lnTo>
                  <a:pt x="19508" y="62100"/>
                </a:lnTo>
                <a:lnTo>
                  <a:pt x="25620" y="61719"/>
                </a:lnTo>
                <a:lnTo>
                  <a:pt x="53705" y="61719"/>
                </a:lnTo>
                <a:lnTo>
                  <a:pt x="50974" y="56225"/>
                </a:lnTo>
                <a:lnTo>
                  <a:pt x="37055" y="51099"/>
                </a:lnTo>
                <a:lnTo>
                  <a:pt x="23135" y="49188"/>
                </a:lnTo>
                <a:lnTo>
                  <a:pt x="16808" y="46099"/>
                </a:lnTo>
                <a:lnTo>
                  <a:pt x="16808" y="44194"/>
                </a:lnTo>
                <a:lnTo>
                  <a:pt x="17980" y="43051"/>
                </a:lnTo>
                <a:lnTo>
                  <a:pt x="19864" y="42670"/>
                </a:lnTo>
                <a:lnTo>
                  <a:pt x="36128" y="42670"/>
                </a:lnTo>
                <a:lnTo>
                  <a:pt x="36904" y="42557"/>
                </a:lnTo>
                <a:lnTo>
                  <a:pt x="45472" y="38622"/>
                </a:lnTo>
                <a:lnTo>
                  <a:pt x="52034" y="31758"/>
                </a:lnTo>
                <a:lnTo>
                  <a:pt x="52070" y="31623"/>
                </a:lnTo>
                <a:lnTo>
                  <a:pt x="22920" y="31623"/>
                </a:lnTo>
                <a:lnTo>
                  <a:pt x="16808" y="29719"/>
                </a:lnTo>
                <a:lnTo>
                  <a:pt x="16808" y="14097"/>
                </a:lnTo>
                <a:lnTo>
                  <a:pt x="23328" y="12193"/>
                </a:lnTo>
                <a:lnTo>
                  <a:pt x="48570" y="12193"/>
                </a:lnTo>
                <a:lnTo>
                  <a:pt x="48133" y="11812"/>
                </a:lnTo>
                <a:lnTo>
                  <a:pt x="60409" y="11812"/>
                </a:lnTo>
                <a:lnTo>
                  <a:pt x="60409" y="1523"/>
                </a:lnTo>
                <a:lnTo>
                  <a:pt x="51669" y="1124"/>
                </a:lnTo>
                <a:lnTo>
                  <a:pt x="34630" y="184"/>
                </a:lnTo>
                <a:lnTo>
                  <a:pt x="28268" y="0"/>
                </a:lnTo>
                <a:close/>
              </a:path>
              <a:path w="60960" h="92710">
                <a:moveTo>
                  <a:pt x="53705" y="61719"/>
                </a:moveTo>
                <a:lnTo>
                  <a:pt x="25620" y="61719"/>
                </a:lnTo>
                <a:lnTo>
                  <a:pt x="35552" y="62481"/>
                </a:lnTo>
                <a:lnTo>
                  <a:pt x="40493" y="64386"/>
                </a:lnTo>
                <a:lnTo>
                  <a:pt x="40493" y="76578"/>
                </a:lnTo>
                <a:lnTo>
                  <a:pt x="35552" y="80388"/>
                </a:lnTo>
                <a:lnTo>
                  <a:pt x="53460" y="80388"/>
                </a:lnTo>
                <a:lnTo>
                  <a:pt x="54846" y="78858"/>
                </a:lnTo>
                <a:lnTo>
                  <a:pt x="57301" y="68958"/>
                </a:lnTo>
                <a:lnTo>
                  <a:pt x="53705" y="61719"/>
                </a:lnTo>
                <a:close/>
              </a:path>
              <a:path w="60960" h="92710">
                <a:moveTo>
                  <a:pt x="36128" y="42670"/>
                </a:moveTo>
                <a:lnTo>
                  <a:pt x="19864" y="42670"/>
                </a:lnTo>
                <a:lnTo>
                  <a:pt x="22920" y="43051"/>
                </a:lnTo>
                <a:lnTo>
                  <a:pt x="25620" y="43813"/>
                </a:lnTo>
                <a:lnTo>
                  <a:pt x="28268" y="43813"/>
                </a:lnTo>
                <a:lnTo>
                  <a:pt x="36128" y="42670"/>
                </a:lnTo>
                <a:close/>
              </a:path>
              <a:path w="60960" h="92710">
                <a:moveTo>
                  <a:pt x="48570" y="12193"/>
                </a:moveTo>
                <a:lnTo>
                  <a:pt x="33260" y="12193"/>
                </a:lnTo>
                <a:lnTo>
                  <a:pt x="39372" y="14097"/>
                </a:lnTo>
                <a:lnTo>
                  <a:pt x="39372" y="29719"/>
                </a:lnTo>
                <a:lnTo>
                  <a:pt x="33260" y="31623"/>
                </a:lnTo>
                <a:lnTo>
                  <a:pt x="52070" y="31623"/>
                </a:lnTo>
                <a:lnTo>
                  <a:pt x="54653" y="21715"/>
                </a:lnTo>
                <a:lnTo>
                  <a:pt x="54245" y="17525"/>
                </a:lnTo>
                <a:lnTo>
                  <a:pt x="51189" y="14478"/>
                </a:lnTo>
                <a:lnTo>
                  <a:pt x="48570" y="12193"/>
                </a:lnTo>
                <a:close/>
              </a:path>
              <a:path w="60960" h="92710">
                <a:moveTo>
                  <a:pt x="60409" y="11812"/>
                </a:moveTo>
                <a:lnTo>
                  <a:pt x="48133" y="11812"/>
                </a:lnTo>
                <a:lnTo>
                  <a:pt x="52361" y="13336"/>
                </a:lnTo>
                <a:lnTo>
                  <a:pt x="57301" y="13717"/>
                </a:lnTo>
                <a:lnTo>
                  <a:pt x="60409" y="14097"/>
                </a:lnTo>
                <a:lnTo>
                  <a:pt x="60409" y="11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k object 34"/>
          <p:cNvSpPr/>
          <p:nvPr/>
        </p:nvSpPr>
        <p:spPr>
          <a:xfrm>
            <a:off x="5016935" y="6002714"/>
            <a:ext cx="57785" cy="65405"/>
          </a:xfrm>
          <a:custGeom>
            <a:avLst/>
            <a:gdLst/>
            <a:ahLst/>
            <a:cxnLst/>
            <a:rect l="l" t="t" r="r" b="b"/>
            <a:pathLst>
              <a:path w="57785" h="65404">
                <a:moveTo>
                  <a:pt x="17165" y="0"/>
                </a:moveTo>
                <a:lnTo>
                  <a:pt x="0" y="0"/>
                </a:lnTo>
                <a:lnTo>
                  <a:pt x="0" y="38479"/>
                </a:lnTo>
                <a:lnTo>
                  <a:pt x="1380" y="50040"/>
                </a:lnTo>
                <a:lnTo>
                  <a:pt x="5621" y="58386"/>
                </a:lnTo>
                <a:lnTo>
                  <a:pt x="12871" y="63446"/>
                </a:lnTo>
                <a:lnTo>
                  <a:pt x="23277" y="65149"/>
                </a:lnTo>
                <a:lnTo>
                  <a:pt x="33617" y="65149"/>
                </a:lnTo>
                <a:lnTo>
                  <a:pt x="40493" y="59815"/>
                </a:lnTo>
                <a:lnTo>
                  <a:pt x="43142" y="56005"/>
                </a:lnTo>
                <a:lnTo>
                  <a:pt x="57301" y="56005"/>
                </a:lnTo>
                <a:lnTo>
                  <a:pt x="57301" y="51814"/>
                </a:lnTo>
                <a:lnTo>
                  <a:pt x="20628" y="51814"/>
                </a:lnTo>
                <a:lnTo>
                  <a:pt x="17165" y="48385"/>
                </a:lnTo>
                <a:lnTo>
                  <a:pt x="17165" y="0"/>
                </a:lnTo>
                <a:close/>
              </a:path>
              <a:path w="57785" h="65404">
                <a:moveTo>
                  <a:pt x="57301" y="56005"/>
                </a:moveTo>
                <a:lnTo>
                  <a:pt x="43142" y="56005"/>
                </a:lnTo>
                <a:lnTo>
                  <a:pt x="45841" y="63625"/>
                </a:lnTo>
                <a:lnTo>
                  <a:pt x="57301" y="63625"/>
                </a:lnTo>
                <a:lnTo>
                  <a:pt x="57301" y="56005"/>
                </a:lnTo>
                <a:close/>
              </a:path>
              <a:path w="57785" h="65404">
                <a:moveTo>
                  <a:pt x="57301" y="0"/>
                </a:moveTo>
                <a:lnTo>
                  <a:pt x="39729" y="0"/>
                </a:lnTo>
                <a:lnTo>
                  <a:pt x="39729" y="48004"/>
                </a:lnTo>
                <a:lnTo>
                  <a:pt x="36673" y="50290"/>
                </a:lnTo>
                <a:lnTo>
                  <a:pt x="32853" y="51814"/>
                </a:lnTo>
                <a:lnTo>
                  <a:pt x="57301" y="51814"/>
                </a:lnTo>
                <a:lnTo>
                  <a:pt x="57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bk object 35"/>
          <p:cNvSpPr/>
          <p:nvPr/>
        </p:nvSpPr>
        <p:spPr>
          <a:xfrm>
            <a:off x="5088397" y="5976428"/>
            <a:ext cx="27305" cy="91440"/>
          </a:xfrm>
          <a:custGeom>
            <a:avLst/>
            <a:gdLst/>
            <a:ahLst/>
            <a:cxnLst/>
            <a:rect l="l" t="t" r="r" b="b"/>
            <a:pathLst>
              <a:path w="27304" h="91439">
                <a:moveTo>
                  <a:pt x="16808" y="0"/>
                </a:moveTo>
                <a:lnTo>
                  <a:pt x="0" y="0"/>
                </a:lnTo>
                <a:lnTo>
                  <a:pt x="0" y="73148"/>
                </a:lnTo>
                <a:lnTo>
                  <a:pt x="924" y="80666"/>
                </a:lnTo>
                <a:lnTo>
                  <a:pt x="3960" y="86435"/>
                </a:lnTo>
                <a:lnTo>
                  <a:pt x="9497" y="90131"/>
                </a:lnTo>
                <a:lnTo>
                  <a:pt x="17929" y="91435"/>
                </a:lnTo>
                <a:lnTo>
                  <a:pt x="22156" y="91435"/>
                </a:lnTo>
                <a:lnTo>
                  <a:pt x="27097" y="90292"/>
                </a:lnTo>
                <a:lnTo>
                  <a:pt x="27097" y="78101"/>
                </a:lnTo>
                <a:lnTo>
                  <a:pt x="20221" y="78101"/>
                </a:lnTo>
                <a:lnTo>
                  <a:pt x="16808" y="77338"/>
                </a:lnTo>
                <a:lnTo>
                  <a:pt x="16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bk object 36"/>
          <p:cNvSpPr/>
          <p:nvPr/>
        </p:nvSpPr>
        <p:spPr>
          <a:xfrm>
            <a:off x="5126954" y="5976428"/>
            <a:ext cx="27305" cy="91440"/>
          </a:xfrm>
          <a:custGeom>
            <a:avLst/>
            <a:gdLst/>
            <a:ahLst/>
            <a:cxnLst/>
            <a:rect l="l" t="t" r="r" b="b"/>
            <a:pathLst>
              <a:path w="27304" h="91439">
                <a:moveTo>
                  <a:pt x="16859" y="0"/>
                </a:moveTo>
                <a:lnTo>
                  <a:pt x="0" y="0"/>
                </a:lnTo>
                <a:lnTo>
                  <a:pt x="0" y="84196"/>
                </a:lnTo>
                <a:lnTo>
                  <a:pt x="4584" y="91435"/>
                </a:lnTo>
                <a:lnTo>
                  <a:pt x="22207" y="91435"/>
                </a:lnTo>
                <a:lnTo>
                  <a:pt x="27148" y="90292"/>
                </a:lnTo>
                <a:lnTo>
                  <a:pt x="27148" y="78101"/>
                </a:lnTo>
                <a:lnTo>
                  <a:pt x="19915" y="78101"/>
                </a:lnTo>
                <a:lnTo>
                  <a:pt x="16859" y="77338"/>
                </a:lnTo>
                <a:lnTo>
                  <a:pt x="16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bk object 37"/>
          <p:cNvSpPr/>
          <p:nvPr/>
        </p:nvSpPr>
        <p:spPr>
          <a:xfrm>
            <a:off x="5162507" y="6001191"/>
            <a:ext cx="60325" cy="66675"/>
          </a:xfrm>
          <a:custGeom>
            <a:avLst/>
            <a:gdLst/>
            <a:ahLst/>
            <a:cxnLst/>
            <a:rect l="l" t="t" r="r" b="b"/>
            <a:pathLst>
              <a:path w="60325" h="66675">
                <a:moveTo>
                  <a:pt x="30204" y="0"/>
                </a:moveTo>
                <a:lnTo>
                  <a:pt x="17104" y="2554"/>
                </a:lnTo>
                <a:lnTo>
                  <a:pt x="7652" y="9572"/>
                </a:lnTo>
                <a:lnTo>
                  <a:pt x="1925" y="20092"/>
                </a:lnTo>
                <a:lnTo>
                  <a:pt x="0" y="33147"/>
                </a:lnTo>
                <a:lnTo>
                  <a:pt x="1976" y="47546"/>
                </a:lnTo>
                <a:lnTo>
                  <a:pt x="7786" y="58053"/>
                </a:lnTo>
                <a:lnTo>
                  <a:pt x="17255" y="64488"/>
                </a:lnTo>
                <a:lnTo>
                  <a:pt x="30204" y="66672"/>
                </a:lnTo>
                <a:lnTo>
                  <a:pt x="42767" y="64488"/>
                </a:lnTo>
                <a:lnTo>
                  <a:pt x="52132" y="58053"/>
                </a:lnTo>
                <a:lnTo>
                  <a:pt x="54332" y="54100"/>
                </a:lnTo>
                <a:lnTo>
                  <a:pt x="21800" y="54100"/>
                </a:lnTo>
                <a:lnTo>
                  <a:pt x="17572" y="48004"/>
                </a:lnTo>
                <a:lnTo>
                  <a:pt x="17572" y="17906"/>
                </a:lnTo>
                <a:lnTo>
                  <a:pt x="22156" y="12574"/>
                </a:lnTo>
                <a:lnTo>
                  <a:pt x="53910" y="12574"/>
                </a:lnTo>
                <a:lnTo>
                  <a:pt x="52265" y="9572"/>
                </a:lnTo>
                <a:lnTo>
                  <a:pt x="42918" y="2554"/>
                </a:lnTo>
                <a:lnTo>
                  <a:pt x="30204" y="0"/>
                </a:lnTo>
                <a:close/>
              </a:path>
              <a:path w="60325" h="66675">
                <a:moveTo>
                  <a:pt x="53910" y="12574"/>
                </a:moveTo>
                <a:lnTo>
                  <a:pt x="37844" y="12574"/>
                </a:lnTo>
                <a:lnTo>
                  <a:pt x="42428" y="17906"/>
                </a:lnTo>
                <a:lnTo>
                  <a:pt x="42428" y="48385"/>
                </a:lnTo>
                <a:lnTo>
                  <a:pt x="38252" y="54100"/>
                </a:lnTo>
                <a:lnTo>
                  <a:pt x="54332" y="54100"/>
                </a:lnTo>
                <a:lnTo>
                  <a:pt x="57981" y="47546"/>
                </a:lnTo>
                <a:lnTo>
                  <a:pt x="60001" y="33147"/>
                </a:lnTo>
                <a:lnTo>
                  <a:pt x="58031" y="20092"/>
                </a:lnTo>
                <a:lnTo>
                  <a:pt x="53910" y="12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bk object 38"/>
          <p:cNvSpPr/>
          <p:nvPr/>
        </p:nvSpPr>
        <p:spPr>
          <a:xfrm>
            <a:off x="5233205" y="605719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16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bk object 39"/>
          <p:cNvSpPr/>
          <p:nvPr/>
        </p:nvSpPr>
        <p:spPr>
          <a:xfrm>
            <a:off x="3926976" y="5897371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5">
                <a:moveTo>
                  <a:pt x="0" y="0"/>
                </a:moveTo>
                <a:lnTo>
                  <a:pt x="666891" y="0"/>
                </a:lnTo>
              </a:path>
            </a:pathLst>
          </a:custGeom>
          <a:ln w="33142">
            <a:solidFill>
              <a:srgbClr val="ED2B3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bk object 40"/>
          <p:cNvSpPr/>
          <p:nvPr/>
        </p:nvSpPr>
        <p:spPr>
          <a:xfrm>
            <a:off x="4591168" y="5897371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5">
                <a:moveTo>
                  <a:pt x="0" y="0"/>
                </a:moveTo>
                <a:lnTo>
                  <a:pt x="666893" y="0"/>
                </a:lnTo>
              </a:path>
            </a:pathLst>
          </a:custGeom>
          <a:ln w="33142">
            <a:solidFill>
              <a:srgbClr val="1869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bk object 41"/>
          <p:cNvSpPr/>
          <p:nvPr/>
        </p:nvSpPr>
        <p:spPr>
          <a:xfrm>
            <a:off x="3923919" y="4368279"/>
            <a:ext cx="1334957" cy="1447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69365"/>
          </a:xfrm>
          <a:custGeom>
            <a:avLst/>
            <a:gdLst/>
            <a:ahLst/>
            <a:cxnLst/>
            <a:rect l="l" t="t" r="r" b="b"/>
            <a:pathLst>
              <a:path w="9144000" h="1269365">
                <a:moveTo>
                  <a:pt x="0" y="1268755"/>
                </a:moveTo>
                <a:lnTo>
                  <a:pt x="9144000" y="1268755"/>
                </a:lnTo>
                <a:lnTo>
                  <a:pt x="9144000" y="0"/>
                </a:lnTo>
                <a:lnTo>
                  <a:pt x="0" y="0"/>
                </a:lnTo>
                <a:lnTo>
                  <a:pt x="0" y="1268755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821" y="521208"/>
            <a:ext cx="8290356" cy="37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350" y="1696720"/>
            <a:ext cx="8461298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440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6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85265"/>
          </a:xfrm>
          <a:custGeom>
            <a:avLst/>
            <a:gdLst/>
            <a:ahLst/>
            <a:cxnLst/>
            <a:rect l="l" t="t" r="r" b="b"/>
            <a:pathLst>
              <a:path w="9144000" h="1485265">
                <a:moveTo>
                  <a:pt x="0" y="1484757"/>
                </a:moveTo>
                <a:lnTo>
                  <a:pt x="9144000" y="1484757"/>
                </a:lnTo>
                <a:lnTo>
                  <a:pt x="9144000" y="0"/>
                </a:lnTo>
                <a:lnTo>
                  <a:pt x="0" y="0"/>
                </a:lnTo>
                <a:lnTo>
                  <a:pt x="0" y="1484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0764" y="519684"/>
            <a:ext cx="610298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dirty="0">
                <a:latin typeface="Verdana"/>
                <a:cs typeface="Verdana"/>
              </a:rPr>
              <a:t>Ley </a:t>
            </a:r>
            <a:r>
              <a:rPr sz="3600" b="0" spc="-5" dirty="0">
                <a:latin typeface="Verdana"/>
                <a:cs typeface="Verdana"/>
              </a:rPr>
              <a:t>de </a:t>
            </a:r>
            <a:r>
              <a:rPr sz="3600" spc="-5" dirty="0"/>
              <a:t>Inclusión</a:t>
            </a:r>
            <a:r>
              <a:rPr sz="3600" spc="-95" dirty="0"/>
              <a:t> </a:t>
            </a:r>
            <a:r>
              <a:rPr sz="3600" spc="-5" dirty="0"/>
              <a:t>Escolar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6427520"/>
            <a:ext cx="12827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Mayo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9720" y="1144420"/>
            <a:ext cx="2672080" cy="0"/>
          </a:xfrm>
          <a:custGeom>
            <a:avLst/>
            <a:gdLst/>
            <a:ahLst/>
            <a:cxnLst/>
            <a:rect l="l" t="t" r="r" b="b"/>
            <a:pathLst>
              <a:path w="2672079">
                <a:moveTo>
                  <a:pt x="0" y="0"/>
                </a:moveTo>
                <a:lnTo>
                  <a:pt x="2672080" y="0"/>
                </a:lnTo>
              </a:path>
            </a:pathLst>
          </a:custGeom>
          <a:ln w="3932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011801" y="1144420"/>
            <a:ext cx="3412490" cy="0"/>
          </a:xfrm>
          <a:custGeom>
            <a:avLst/>
            <a:gdLst/>
            <a:ahLst/>
            <a:cxnLst/>
            <a:rect l="l" t="t" r="r" b="b"/>
            <a:pathLst>
              <a:path w="3412490">
                <a:moveTo>
                  <a:pt x="0" y="0"/>
                </a:moveTo>
                <a:lnTo>
                  <a:pt x="3411981" y="0"/>
                </a:lnTo>
              </a:path>
            </a:pathLst>
          </a:custGeom>
          <a:ln w="39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50" y="0"/>
            <a:ext cx="1331976" cy="1212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67537" y="6733679"/>
            <a:ext cx="1332103" cy="124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68291" y="1268730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561825"/>
            <a:ext cx="8053070" cy="186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22900"/>
              </a:lnSpc>
              <a:tabLst>
                <a:tab pos="508000" algn="l"/>
                <a:tab pos="1141730" algn="l"/>
                <a:tab pos="2504440" algn="l"/>
                <a:tab pos="2856865" algn="l"/>
                <a:tab pos="4171950" algn="l"/>
                <a:tab pos="4734560" algn="l"/>
                <a:tab pos="6045200" algn="l"/>
                <a:tab pos="6805930" algn="l"/>
                <a:tab pos="7689850" algn="l"/>
              </a:tabLst>
            </a:pP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y	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st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ab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spc="-15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e	y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co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nsagr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	l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700" b="1" spc="-20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er</a:t>
            </a:r>
            <a:r>
              <a:rPr sz="1700" b="1" spc="-1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h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par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to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los 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miembros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de la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Comunidad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Educativa (A partir de 1° marzo</a:t>
            </a:r>
            <a:r>
              <a:rPr sz="1700" b="1" spc="-2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2016)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189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ley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regula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normas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protección de los estudiantes,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repitencia,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cancelación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matrícula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prohíbe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expulsión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cambio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estado civil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padres,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rendimiento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académico,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 no pago de obligaciones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durante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año</a:t>
            </a:r>
            <a:r>
              <a:rPr sz="1400" spc="-8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44060"/>
                </a:solidFill>
                <a:latin typeface="Verdana"/>
                <a:cs typeface="Verdana"/>
              </a:rPr>
              <a:t>escolar.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4060378"/>
            <a:ext cx="8053705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189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establecen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reglas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generales para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procesos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admisión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todos los   establecimientos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reconocimiento oficial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acción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no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discriminación arbitraria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Ley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Nº</a:t>
            </a:r>
            <a:r>
              <a:rPr sz="1400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20.609.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5525008"/>
            <a:ext cx="785812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reconoce el derecho de los padres, madres 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apoderados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asociarse</a:t>
            </a:r>
            <a:r>
              <a:rPr sz="1400" spc="-1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libremente.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2431" y="334009"/>
            <a:ext cx="7388859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asegurando derechos </a:t>
            </a:r>
            <a:r>
              <a:rPr b="0" dirty="0">
                <a:solidFill>
                  <a:srgbClr val="FFFFFF"/>
                </a:solidFill>
                <a:latin typeface="Verdana"/>
                <a:cs typeface="Verdana"/>
              </a:rPr>
              <a:t>a la Comunidad</a:t>
            </a:r>
            <a:r>
              <a:rPr b="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Educativa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431" y="334009"/>
            <a:ext cx="7388859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asegurando derechos </a:t>
            </a:r>
            <a:r>
              <a:rPr b="0" dirty="0">
                <a:solidFill>
                  <a:srgbClr val="FFFFFF"/>
                </a:solidFill>
                <a:latin typeface="Verdana"/>
                <a:cs typeface="Verdana"/>
              </a:rPr>
              <a:t>a la Comunidad</a:t>
            </a:r>
            <a:r>
              <a:rPr b="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Educativa</a:t>
            </a:r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46303" y="1420718"/>
            <a:ext cx="8052434" cy="496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3100"/>
              </a:lnSpc>
              <a:tabLst>
                <a:tab pos="508000" algn="l"/>
                <a:tab pos="1141730" algn="l"/>
                <a:tab pos="2504440" algn="l"/>
                <a:tab pos="2856865" algn="l"/>
                <a:tab pos="4171950" algn="l"/>
                <a:tab pos="4734560" algn="l"/>
                <a:tab pos="6045200" algn="l"/>
                <a:tab pos="6805930" algn="l"/>
                <a:tab pos="7689850" algn="l"/>
              </a:tabLst>
            </a:pP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y	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st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ab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spc="-15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e	y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co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nsagr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	l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700" b="1" spc="-20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er</a:t>
            </a:r>
            <a:r>
              <a:rPr sz="1700" b="1" spc="-1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h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par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to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700" b="1" spc="-10" dirty="0">
                <a:solidFill>
                  <a:srgbClr val="244060"/>
                </a:solidFill>
                <a:latin typeface="Verdana"/>
                <a:cs typeface="Verdana"/>
              </a:rPr>
              <a:t>los 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miembros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de la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Comunidad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Educativa (A partir de 1° marzo</a:t>
            </a:r>
            <a:r>
              <a:rPr sz="1700" b="1" spc="-229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2016)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19300"/>
              </a:lnSpc>
              <a:buFont typeface="Arial"/>
              <a:buChar char="•"/>
              <a:tabLst>
                <a:tab pos="299720" algn="l"/>
                <a:tab pos="960755" algn="l"/>
                <a:tab pos="1332230" algn="l"/>
                <a:tab pos="1644650" algn="l"/>
                <a:tab pos="2647950" algn="l"/>
                <a:tab pos="3002915" algn="l"/>
                <a:tab pos="3886835" algn="l"/>
                <a:tab pos="5177790" algn="l"/>
                <a:tab pos="5821045" algn="l"/>
                <a:tab pos="6224905" algn="l"/>
                <a:tab pos="7130415" algn="l"/>
                <a:tab pos="750570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Antes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	</a:t>
            </a:r>
            <a:r>
              <a:rPr sz="1400" spc="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	e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x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pu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ón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b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erán	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men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ar	tod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ed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de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spc="-30" dirty="0">
                <a:solidFill>
                  <a:srgbClr val="244060"/>
                </a:solidFill>
                <a:latin typeface="Verdana"/>
                <a:cs typeface="Verdana"/>
              </a:rPr>
              <a:t>y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  pedagógico o psicosocial que</a:t>
            </a:r>
            <a:r>
              <a:rPr sz="1400" spc="-1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correspondan.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99085" marR="75565" indent="-286385" algn="just">
              <a:lnSpc>
                <a:spcPct val="119400"/>
              </a:lnSpc>
              <a:spcBef>
                <a:spcPts val="910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No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puede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expulsar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 cancelar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matrícula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un período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 que haga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imposible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el estudiante pueda ser matriculado 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otro</a:t>
            </a:r>
            <a:r>
              <a:rPr sz="1400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establecimiento.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99085" marR="74295" indent="-286385" algn="just">
              <a:lnSpc>
                <a:spcPct val="119300"/>
              </a:lnSpc>
              <a:spcBef>
                <a:spcPts val="915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proceso debe estar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definido 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reglamento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interno 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debe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garantizar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el  derecho a la defensa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parte del estudiante, su familia o su</a:t>
            </a:r>
            <a:r>
              <a:rPr sz="1400" spc="-18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apoderado.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99085" marR="76835" indent="-286385" algn="just">
              <a:lnSpc>
                <a:spcPct val="119300"/>
              </a:lnSpc>
              <a:spcBef>
                <a:spcPts val="915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decisión final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deberá ser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adoptada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director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del establecimiento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educacional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 consulta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al Consejo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</a:t>
            </a:r>
            <a:r>
              <a:rPr sz="1400" spc="-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Profesores.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99085" marR="76200" indent="-286385" algn="just">
              <a:lnSpc>
                <a:spcPct val="118900"/>
              </a:lnSpc>
              <a:spcBef>
                <a:spcPts val="919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Consejo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Escolar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tendrá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carácter informativo, consultivo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propositivo. En ningún  caso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sostenedor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podrá impedir 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dificultar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constitución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Consejo, ni 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obstaculizar,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cualquier modo su funcionamiento</a:t>
            </a:r>
            <a:r>
              <a:rPr sz="1400" spc="-1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44060"/>
                </a:solidFill>
                <a:latin typeface="Verdana"/>
                <a:cs typeface="Verdana"/>
              </a:rPr>
              <a:t>regular.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6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85265"/>
          </a:xfrm>
          <a:custGeom>
            <a:avLst/>
            <a:gdLst/>
            <a:ahLst/>
            <a:cxnLst/>
            <a:rect l="l" t="t" r="r" b="b"/>
            <a:pathLst>
              <a:path w="9144000" h="1485265">
                <a:moveTo>
                  <a:pt x="0" y="1484757"/>
                </a:moveTo>
                <a:lnTo>
                  <a:pt x="9144000" y="1484757"/>
                </a:lnTo>
                <a:lnTo>
                  <a:pt x="9144000" y="0"/>
                </a:lnTo>
                <a:lnTo>
                  <a:pt x="0" y="0"/>
                </a:lnTo>
                <a:lnTo>
                  <a:pt x="0" y="1484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368291" y="1268730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-5" dirty="0"/>
              <a:t>Mayores Recursos para Fortalecer </a:t>
            </a:r>
            <a:r>
              <a:rPr dirty="0"/>
              <a:t>la</a:t>
            </a:r>
            <a:r>
              <a:rPr spc="25" dirty="0"/>
              <a:t> </a:t>
            </a:r>
            <a:r>
              <a:rPr spc="-5" dirty="0"/>
              <a:t>Educación</a:t>
            </a:r>
          </a:p>
        </p:txBody>
      </p:sp>
      <p:sp>
        <p:nvSpPr>
          <p:cNvPr id="6" name="object 6"/>
          <p:cNvSpPr/>
          <p:nvPr/>
        </p:nvSpPr>
        <p:spPr>
          <a:xfrm>
            <a:off x="468464" y="1000402"/>
            <a:ext cx="3620770" cy="0"/>
          </a:xfrm>
          <a:custGeom>
            <a:avLst/>
            <a:gdLst/>
            <a:ahLst/>
            <a:cxnLst/>
            <a:rect l="l" t="t" r="r" b="b"/>
            <a:pathLst>
              <a:path w="3620770">
                <a:moveTo>
                  <a:pt x="0" y="0"/>
                </a:moveTo>
                <a:lnTo>
                  <a:pt x="3620642" y="0"/>
                </a:lnTo>
              </a:path>
            </a:pathLst>
          </a:custGeom>
          <a:ln w="3932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089146" y="1000402"/>
            <a:ext cx="4623435" cy="0"/>
          </a:xfrm>
          <a:custGeom>
            <a:avLst/>
            <a:gdLst/>
            <a:ahLst/>
            <a:cxnLst/>
            <a:rect l="l" t="t" r="r" b="b"/>
            <a:pathLst>
              <a:path w="4623434">
                <a:moveTo>
                  <a:pt x="0" y="0"/>
                </a:moveTo>
                <a:lnTo>
                  <a:pt x="4623308" y="0"/>
                </a:lnTo>
              </a:path>
            </a:pathLst>
          </a:custGeom>
          <a:ln w="39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673859"/>
            <a:ext cx="7980680" cy="121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Nuevos recursos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mayores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aportes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del</a:t>
            </a:r>
            <a:r>
              <a:rPr sz="1700" b="1" spc="-7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Estado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 algn="ctr">
              <a:lnSpc>
                <a:spcPct val="100000"/>
              </a:lnSpc>
              <a:buFont typeface="Arial"/>
              <a:buChar char="•"/>
              <a:tabLst>
                <a:tab pos="299720" algn="l"/>
                <a:tab pos="545465" algn="l"/>
                <a:tab pos="1173480" algn="l"/>
                <a:tab pos="1576070" algn="l"/>
                <a:tab pos="1824355" algn="l"/>
                <a:tab pos="2179320" algn="l"/>
                <a:tab pos="2872740" algn="l"/>
                <a:tab pos="3228340" algn="l"/>
                <a:tab pos="3815079" algn="l"/>
                <a:tab pos="4149725" algn="l"/>
                <a:tab pos="5627370" algn="l"/>
                <a:tab pos="5944235" algn="l"/>
                <a:tab pos="72339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	part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	1	de	mar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z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	de	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2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01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6	se	</a:t>
            </a:r>
            <a:r>
              <a:rPr sz="1400" b="1" u="heavy" dirty="0">
                <a:solidFill>
                  <a:srgbClr val="244060"/>
                </a:solidFill>
                <a:latin typeface="Verdana"/>
                <a:cs typeface="Verdana"/>
              </a:rPr>
              <a:t>incre</a:t>
            </a:r>
            <a:r>
              <a:rPr sz="1400" b="1" u="heavy" spc="-15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b="1" u="heavy" dirty="0">
                <a:solidFill>
                  <a:srgbClr val="244060"/>
                </a:solidFill>
                <a:latin typeface="Verdana"/>
                <a:cs typeface="Verdana"/>
              </a:rPr>
              <a:t>ent</a:t>
            </a:r>
            <a:r>
              <a:rPr sz="1400" b="1" u="heavy" spc="-1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b="1" u="heavy" spc="-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b="1" u="heavy" dirty="0">
                <a:solidFill>
                  <a:srgbClr val="244060"/>
                </a:solidFill>
                <a:latin typeface="Verdana"/>
                <a:cs typeface="Verdana"/>
              </a:rPr>
              <a:t>á	la	</a:t>
            </a:r>
            <a:r>
              <a:rPr sz="1400" b="1" u="heavy" spc="-5" dirty="0">
                <a:solidFill>
                  <a:srgbClr val="244060"/>
                </a:solidFill>
                <a:latin typeface="Verdana"/>
                <a:cs typeface="Verdana"/>
              </a:rPr>
              <a:t>Su</a:t>
            </a:r>
            <a:r>
              <a:rPr sz="1400" b="1" u="heavy" spc="-15" dirty="0">
                <a:solidFill>
                  <a:srgbClr val="244060"/>
                </a:solidFill>
                <a:latin typeface="Verdana"/>
                <a:cs typeface="Verdana"/>
              </a:rPr>
              <a:t>b</a:t>
            </a:r>
            <a:r>
              <a:rPr sz="1400" b="1" u="heavy" dirty="0">
                <a:solidFill>
                  <a:srgbClr val="244060"/>
                </a:solidFill>
                <a:latin typeface="Verdana"/>
                <a:cs typeface="Verdana"/>
              </a:rPr>
              <a:t>vención	</a:t>
            </a:r>
            <a:r>
              <a:rPr sz="1400" b="1" u="heavy" spc="-5" dirty="0">
                <a:solidFill>
                  <a:srgbClr val="244060"/>
                </a:solidFill>
                <a:latin typeface="Verdana"/>
                <a:cs typeface="Verdana"/>
              </a:rPr>
              <a:t>Esc</a:t>
            </a:r>
            <a:r>
              <a:rPr sz="1400" b="1" u="heavy" spc="-1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b="1" u="heavy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b="1" u="heavy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b="1" u="heavy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endParaRPr sz="1400" dirty="0">
              <a:latin typeface="Verdana"/>
              <a:cs typeface="Verdana"/>
            </a:endParaRPr>
          </a:p>
          <a:p>
            <a:pPr marL="3175" algn="ctr">
              <a:lnSpc>
                <a:spcPct val="100000"/>
              </a:lnSpc>
              <a:spcBef>
                <a:spcPts val="325"/>
              </a:spcBef>
            </a:pPr>
            <a:r>
              <a:rPr sz="1400" b="1" u="heavy" dirty="0">
                <a:solidFill>
                  <a:srgbClr val="244060"/>
                </a:solidFill>
                <a:latin typeface="Verdana"/>
                <a:cs typeface="Verdana"/>
              </a:rPr>
              <a:t>Preferencial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un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20% para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todos los establecimientos que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ya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cuenten con</a:t>
            </a:r>
            <a:r>
              <a:rPr sz="1400" spc="-16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44060"/>
                </a:solidFill>
                <a:latin typeface="Verdana"/>
                <a:cs typeface="Verdana"/>
              </a:rPr>
              <a:t>SEP.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3700079"/>
            <a:ext cx="7982584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189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partir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esa fecha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establece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b="1" u="heavy" spc="-5" dirty="0">
                <a:solidFill>
                  <a:srgbClr val="244060"/>
                </a:solidFill>
                <a:latin typeface="Verdana"/>
                <a:cs typeface="Verdana"/>
              </a:rPr>
              <a:t>categoría de alumnos preferentes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,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alumnos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del tercer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cuarto quintil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establecimientos gratuitos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cuenten con  </a:t>
            </a:r>
            <a:r>
              <a:rPr sz="1400" spc="-50" dirty="0">
                <a:solidFill>
                  <a:srgbClr val="244060"/>
                </a:solidFill>
                <a:latin typeface="Verdana"/>
                <a:cs typeface="Verdana"/>
              </a:rPr>
              <a:t>SEP,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un monto equivalente a media</a:t>
            </a:r>
            <a:r>
              <a:rPr sz="1400" spc="-9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44060"/>
                </a:solidFill>
                <a:latin typeface="Verdana"/>
                <a:cs typeface="Verdana"/>
              </a:rPr>
              <a:t>SEP.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5032690"/>
            <a:ext cx="7981950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189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25" dirty="0">
                <a:solidFill>
                  <a:srgbClr val="244060"/>
                </a:solidFill>
                <a:latin typeface="Verdana"/>
                <a:cs typeface="Verdana"/>
              </a:rPr>
              <a:t>También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crea el </a:t>
            </a:r>
            <a:r>
              <a:rPr sz="1400" b="1" u="heavy" spc="-5" dirty="0">
                <a:solidFill>
                  <a:srgbClr val="244060"/>
                </a:solidFill>
                <a:latin typeface="Verdana"/>
                <a:cs typeface="Verdana"/>
              </a:rPr>
              <a:t>Aporte de Gratuidad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(0,25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USE:2016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/0,35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USE:2017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/0,45  USE:2018)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alumnos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 establecimientos gratuitos,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sin fin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lucro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que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estén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incorporados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régimen</a:t>
            </a:r>
            <a:r>
              <a:rPr sz="1400" spc="-1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44060"/>
                </a:solidFill>
                <a:latin typeface="Verdana"/>
                <a:cs typeface="Verdana"/>
              </a:rPr>
              <a:t>SEP.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1232" y="334009"/>
            <a:ext cx="7069455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Mayores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recursos </a:t>
            </a: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fortalecer la</a:t>
            </a:r>
            <a:r>
              <a:rPr b="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77697" y="1696720"/>
            <a:ext cx="7951470" cy="435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3125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Financiamiento compartido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actuales</a:t>
            </a:r>
            <a:r>
              <a:rPr sz="1700" b="1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sostenedores: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283845" marR="6985" indent="-271145" algn="just">
              <a:lnSpc>
                <a:spcPct val="118900"/>
              </a:lnSpc>
              <a:buFont typeface="Arial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Seguirán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afectos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Financiamiento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Compartido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(FICOM) hasta 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escolar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el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cual 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cobro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máximo mensual promedio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alumno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sea igual o inferior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Aporte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</a:t>
            </a:r>
            <a:r>
              <a:rPr sz="1400" spc="-7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Gratuidad.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83845" marR="7620" indent="-271145" algn="just">
              <a:lnSpc>
                <a:spcPct val="119000"/>
              </a:lnSpc>
              <a:buFont typeface="Arial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2016,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cobros mensuales por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alumno no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podrán exceder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cobro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mensual por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alumno correspondiente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escolar 2015 convertidos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UF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1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agosto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2015.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83845" marR="8255" indent="-271145" algn="just">
              <a:lnSpc>
                <a:spcPct val="119300"/>
              </a:lnSpc>
              <a:buFont typeface="Arial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inicio del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escolar 2017 los límites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máximos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cobro disminuirán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en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monto que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hayan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aumentado subvenciones e</a:t>
            </a:r>
            <a:r>
              <a:rPr sz="1400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incrementos.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Clr>
                <a:srgbClr val="244060"/>
              </a:buClr>
              <a:buFont typeface="Arial"/>
              <a:buChar char="•"/>
            </a:pPr>
            <a:endParaRPr sz="1200" dirty="0">
              <a:latin typeface="Times New Roman"/>
              <a:cs typeface="Times New Roman"/>
            </a:endParaRPr>
          </a:p>
          <a:p>
            <a:pPr marL="283845" marR="5080" indent="-271145" algn="just">
              <a:lnSpc>
                <a:spcPct val="119300"/>
              </a:lnSpc>
              <a:buFont typeface="Arial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más tardar 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25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enero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cada año el Mineduc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publicará 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notificará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establecimientos el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límite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máximo de cobro o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obligación de no seguir</a:t>
            </a:r>
            <a:r>
              <a:rPr sz="1400" spc="-229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cobrando.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1232" y="334009"/>
            <a:ext cx="7069455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Mayores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recursos </a:t>
            </a: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fortalecer la</a:t>
            </a:r>
            <a:r>
              <a:rPr b="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542276" y="558545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667500" y="558545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5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92723" y="558545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17947" y="558545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043171" y="558545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68395" y="558545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93620" y="558545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43811" y="558545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542276" y="500024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667500" y="500024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5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92723" y="500024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917947" y="500024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043171" y="500024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168395" y="500024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293620" y="500024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543811" y="5000244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42276" y="441502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667500" y="441502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5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792723" y="441502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917947" y="441502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043171" y="441502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168395" y="441502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293620" y="441502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543811" y="441502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43811" y="3828288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43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543811" y="3243072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43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668779" y="5140452"/>
            <a:ext cx="624840" cy="1030605"/>
          </a:xfrm>
          <a:custGeom>
            <a:avLst/>
            <a:gdLst/>
            <a:ahLst/>
            <a:cxnLst/>
            <a:rect l="l" t="t" r="r" b="b"/>
            <a:pathLst>
              <a:path w="624839" h="1030604">
                <a:moveTo>
                  <a:pt x="624839" y="0"/>
                </a:moveTo>
                <a:lnTo>
                  <a:pt x="0" y="0"/>
                </a:lnTo>
                <a:lnTo>
                  <a:pt x="0" y="1030224"/>
                </a:lnTo>
                <a:lnTo>
                  <a:pt x="624839" y="1030224"/>
                </a:lnTo>
                <a:lnTo>
                  <a:pt x="624839" y="0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543555" y="4953000"/>
            <a:ext cx="624840" cy="1217930"/>
          </a:xfrm>
          <a:custGeom>
            <a:avLst/>
            <a:gdLst/>
            <a:ahLst/>
            <a:cxnLst/>
            <a:rect l="l" t="t" r="r" b="b"/>
            <a:pathLst>
              <a:path w="624839" h="1217929">
                <a:moveTo>
                  <a:pt x="624839" y="0"/>
                </a:moveTo>
                <a:lnTo>
                  <a:pt x="0" y="0"/>
                </a:lnTo>
                <a:lnTo>
                  <a:pt x="0" y="1217676"/>
                </a:lnTo>
                <a:lnTo>
                  <a:pt x="624839" y="1217676"/>
                </a:lnTo>
                <a:lnTo>
                  <a:pt x="624839" y="0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18332" y="4858511"/>
            <a:ext cx="624840" cy="1312545"/>
          </a:xfrm>
          <a:custGeom>
            <a:avLst/>
            <a:gdLst/>
            <a:ahLst/>
            <a:cxnLst/>
            <a:rect l="l" t="t" r="r" b="b"/>
            <a:pathLst>
              <a:path w="624839" h="1312545">
                <a:moveTo>
                  <a:pt x="624839" y="0"/>
                </a:moveTo>
                <a:lnTo>
                  <a:pt x="0" y="0"/>
                </a:lnTo>
                <a:lnTo>
                  <a:pt x="0" y="1312164"/>
                </a:lnTo>
                <a:lnTo>
                  <a:pt x="624839" y="1312164"/>
                </a:lnTo>
                <a:lnTo>
                  <a:pt x="624839" y="0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293108" y="4765547"/>
            <a:ext cx="624840" cy="1405255"/>
          </a:xfrm>
          <a:custGeom>
            <a:avLst/>
            <a:gdLst/>
            <a:ahLst/>
            <a:cxnLst/>
            <a:rect l="l" t="t" r="r" b="b"/>
            <a:pathLst>
              <a:path w="624839" h="1405254">
                <a:moveTo>
                  <a:pt x="624839" y="0"/>
                </a:moveTo>
                <a:lnTo>
                  <a:pt x="0" y="0"/>
                </a:lnTo>
                <a:lnTo>
                  <a:pt x="0" y="1405127"/>
                </a:lnTo>
                <a:lnTo>
                  <a:pt x="624839" y="1405127"/>
                </a:lnTo>
                <a:lnTo>
                  <a:pt x="624839" y="0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167884" y="4672584"/>
            <a:ext cx="624840" cy="1498600"/>
          </a:xfrm>
          <a:custGeom>
            <a:avLst/>
            <a:gdLst/>
            <a:ahLst/>
            <a:cxnLst/>
            <a:rect l="l" t="t" r="r" b="b"/>
            <a:pathLst>
              <a:path w="624839" h="1498600">
                <a:moveTo>
                  <a:pt x="624839" y="0"/>
                </a:moveTo>
                <a:lnTo>
                  <a:pt x="0" y="0"/>
                </a:lnTo>
                <a:lnTo>
                  <a:pt x="0" y="1498092"/>
                </a:lnTo>
                <a:lnTo>
                  <a:pt x="624839" y="1498092"/>
                </a:lnTo>
                <a:lnTo>
                  <a:pt x="624839" y="0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42659" y="4578096"/>
            <a:ext cx="624840" cy="1592580"/>
          </a:xfrm>
          <a:custGeom>
            <a:avLst/>
            <a:gdLst/>
            <a:ahLst/>
            <a:cxnLst/>
            <a:rect l="l" t="t" r="r" b="b"/>
            <a:pathLst>
              <a:path w="624840" h="1592579">
                <a:moveTo>
                  <a:pt x="624839" y="0"/>
                </a:moveTo>
                <a:lnTo>
                  <a:pt x="0" y="0"/>
                </a:lnTo>
                <a:lnTo>
                  <a:pt x="0" y="1592579"/>
                </a:lnTo>
                <a:lnTo>
                  <a:pt x="624839" y="1592579"/>
                </a:lnTo>
                <a:lnTo>
                  <a:pt x="624839" y="0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917435" y="4485132"/>
            <a:ext cx="624840" cy="1685925"/>
          </a:xfrm>
          <a:custGeom>
            <a:avLst/>
            <a:gdLst/>
            <a:ahLst/>
            <a:cxnLst/>
            <a:rect l="l" t="t" r="r" b="b"/>
            <a:pathLst>
              <a:path w="624840" h="1685925">
                <a:moveTo>
                  <a:pt x="624840" y="0"/>
                </a:moveTo>
                <a:lnTo>
                  <a:pt x="0" y="0"/>
                </a:lnTo>
                <a:lnTo>
                  <a:pt x="0" y="1685544"/>
                </a:lnTo>
                <a:lnTo>
                  <a:pt x="624840" y="1685544"/>
                </a:lnTo>
                <a:lnTo>
                  <a:pt x="624840" y="0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668779" y="3828288"/>
            <a:ext cx="624840" cy="1312545"/>
          </a:xfrm>
          <a:custGeom>
            <a:avLst/>
            <a:gdLst/>
            <a:ahLst/>
            <a:cxnLst/>
            <a:rect l="l" t="t" r="r" b="b"/>
            <a:pathLst>
              <a:path w="624839" h="1312545">
                <a:moveTo>
                  <a:pt x="624839" y="0"/>
                </a:moveTo>
                <a:lnTo>
                  <a:pt x="0" y="0"/>
                </a:lnTo>
                <a:lnTo>
                  <a:pt x="0" y="1312164"/>
                </a:lnTo>
                <a:lnTo>
                  <a:pt x="624839" y="1312164"/>
                </a:lnTo>
                <a:lnTo>
                  <a:pt x="624839" y="0"/>
                </a:lnTo>
                <a:close/>
              </a:path>
            </a:pathLst>
          </a:custGeom>
          <a:solidFill>
            <a:srgbClr val="93B8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543555" y="3828288"/>
            <a:ext cx="624840" cy="1125220"/>
          </a:xfrm>
          <a:custGeom>
            <a:avLst/>
            <a:gdLst/>
            <a:ahLst/>
            <a:cxnLst/>
            <a:rect l="l" t="t" r="r" b="b"/>
            <a:pathLst>
              <a:path w="624839" h="1125220">
                <a:moveTo>
                  <a:pt x="624839" y="0"/>
                </a:moveTo>
                <a:lnTo>
                  <a:pt x="0" y="0"/>
                </a:lnTo>
                <a:lnTo>
                  <a:pt x="0" y="1124712"/>
                </a:lnTo>
                <a:lnTo>
                  <a:pt x="624839" y="1124712"/>
                </a:lnTo>
                <a:lnTo>
                  <a:pt x="624839" y="0"/>
                </a:lnTo>
                <a:close/>
              </a:path>
            </a:pathLst>
          </a:custGeom>
          <a:solidFill>
            <a:srgbClr val="93B8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418332" y="3828288"/>
            <a:ext cx="624840" cy="1030605"/>
          </a:xfrm>
          <a:custGeom>
            <a:avLst/>
            <a:gdLst/>
            <a:ahLst/>
            <a:cxnLst/>
            <a:rect l="l" t="t" r="r" b="b"/>
            <a:pathLst>
              <a:path w="624839" h="1030604">
                <a:moveTo>
                  <a:pt x="624839" y="0"/>
                </a:moveTo>
                <a:lnTo>
                  <a:pt x="0" y="0"/>
                </a:lnTo>
                <a:lnTo>
                  <a:pt x="0" y="1030224"/>
                </a:lnTo>
                <a:lnTo>
                  <a:pt x="624839" y="1030224"/>
                </a:lnTo>
                <a:lnTo>
                  <a:pt x="624839" y="0"/>
                </a:lnTo>
                <a:close/>
              </a:path>
            </a:pathLst>
          </a:custGeom>
          <a:solidFill>
            <a:srgbClr val="93B8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4293108" y="3828288"/>
            <a:ext cx="624840" cy="937260"/>
          </a:xfrm>
          <a:custGeom>
            <a:avLst/>
            <a:gdLst/>
            <a:ahLst/>
            <a:cxnLst/>
            <a:rect l="l" t="t" r="r" b="b"/>
            <a:pathLst>
              <a:path w="624839" h="937260">
                <a:moveTo>
                  <a:pt x="624839" y="0"/>
                </a:moveTo>
                <a:lnTo>
                  <a:pt x="0" y="0"/>
                </a:lnTo>
                <a:lnTo>
                  <a:pt x="0" y="937260"/>
                </a:lnTo>
                <a:lnTo>
                  <a:pt x="624839" y="937260"/>
                </a:lnTo>
                <a:lnTo>
                  <a:pt x="624839" y="0"/>
                </a:lnTo>
                <a:close/>
              </a:path>
            </a:pathLst>
          </a:custGeom>
          <a:solidFill>
            <a:srgbClr val="93B8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167884" y="3828288"/>
            <a:ext cx="624840" cy="844550"/>
          </a:xfrm>
          <a:custGeom>
            <a:avLst/>
            <a:gdLst/>
            <a:ahLst/>
            <a:cxnLst/>
            <a:rect l="l" t="t" r="r" b="b"/>
            <a:pathLst>
              <a:path w="624839" h="844550">
                <a:moveTo>
                  <a:pt x="624839" y="0"/>
                </a:moveTo>
                <a:lnTo>
                  <a:pt x="0" y="0"/>
                </a:lnTo>
                <a:lnTo>
                  <a:pt x="0" y="844295"/>
                </a:lnTo>
                <a:lnTo>
                  <a:pt x="624839" y="844295"/>
                </a:lnTo>
                <a:lnTo>
                  <a:pt x="624839" y="0"/>
                </a:lnTo>
                <a:close/>
              </a:path>
            </a:pathLst>
          </a:custGeom>
          <a:solidFill>
            <a:srgbClr val="93B8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6042659" y="3828288"/>
            <a:ext cx="624840" cy="749935"/>
          </a:xfrm>
          <a:custGeom>
            <a:avLst/>
            <a:gdLst/>
            <a:ahLst/>
            <a:cxnLst/>
            <a:rect l="l" t="t" r="r" b="b"/>
            <a:pathLst>
              <a:path w="624840" h="749935">
                <a:moveTo>
                  <a:pt x="624839" y="0"/>
                </a:moveTo>
                <a:lnTo>
                  <a:pt x="0" y="0"/>
                </a:lnTo>
                <a:lnTo>
                  <a:pt x="0" y="749807"/>
                </a:lnTo>
                <a:lnTo>
                  <a:pt x="624839" y="749807"/>
                </a:lnTo>
                <a:lnTo>
                  <a:pt x="624839" y="0"/>
                </a:lnTo>
                <a:close/>
              </a:path>
            </a:pathLst>
          </a:custGeom>
          <a:solidFill>
            <a:srgbClr val="93B8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917435" y="3828288"/>
            <a:ext cx="624840" cy="657225"/>
          </a:xfrm>
          <a:custGeom>
            <a:avLst/>
            <a:gdLst/>
            <a:ahLst/>
            <a:cxnLst/>
            <a:rect l="l" t="t" r="r" b="b"/>
            <a:pathLst>
              <a:path w="624840" h="657225">
                <a:moveTo>
                  <a:pt x="624840" y="0"/>
                </a:moveTo>
                <a:lnTo>
                  <a:pt x="0" y="0"/>
                </a:lnTo>
                <a:lnTo>
                  <a:pt x="0" y="656844"/>
                </a:lnTo>
                <a:lnTo>
                  <a:pt x="624840" y="656844"/>
                </a:lnTo>
                <a:lnTo>
                  <a:pt x="624840" y="0"/>
                </a:lnTo>
                <a:close/>
              </a:path>
            </a:pathLst>
          </a:custGeom>
          <a:solidFill>
            <a:srgbClr val="93B8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1543811" y="6170676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43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1348486" y="6086347"/>
            <a:ext cx="965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2057" y="5500827"/>
            <a:ext cx="2730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42466" y="4915280"/>
            <a:ext cx="2012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2,5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72057" y="4329810"/>
            <a:ext cx="2730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3,</a:t>
            </a:r>
            <a:r>
              <a:rPr sz="1000" dirty="0">
                <a:latin typeface="Arial"/>
                <a:cs typeface="Arial"/>
              </a:rPr>
              <a:t>7</a:t>
            </a:r>
            <a:r>
              <a:rPr sz="1000" spc="-5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48486" y="3744214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2057" y="3158744"/>
            <a:ext cx="27305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6,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08477" y="624332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83253" y="624332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58029" y="624332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32552" y="624332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07328" y="624332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6143" y="3885450"/>
            <a:ext cx="894715" cy="241935"/>
          </a:xfrm>
          <a:prstGeom prst="rect">
            <a:avLst/>
          </a:prstGeom>
          <a:solidFill>
            <a:srgbClr val="93B8DA"/>
          </a:solidFill>
        </p:spPr>
        <p:txBody>
          <a:bodyPr vert="horz" wrap="square" lIns="0" tIns="3683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90"/>
              </a:spcBef>
            </a:pP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Copago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7504" y="5241874"/>
            <a:ext cx="1052195" cy="410845"/>
          </a:xfrm>
          <a:custGeom>
            <a:avLst/>
            <a:gdLst/>
            <a:ahLst/>
            <a:cxnLst/>
            <a:rect l="l" t="t" r="r" b="b"/>
            <a:pathLst>
              <a:path w="1052195" h="410845">
                <a:moveTo>
                  <a:pt x="0" y="410692"/>
                </a:moveTo>
                <a:lnTo>
                  <a:pt x="1051826" y="410692"/>
                </a:lnTo>
                <a:lnTo>
                  <a:pt x="1051826" y="0"/>
                </a:lnTo>
                <a:lnTo>
                  <a:pt x="0" y="0"/>
                </a:lnTo>
                <a:lnTo>
                  <a:pt x="0" y="410692"/>
                </a:lnTo>
                <a:close/>
              </a:path>
            </a:pathLst>
          </a:custGeom>
          <a:solidFill>
            <a:srgbClr val="5E85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165912" y="5279897"/>
            <a:ext cx="933450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1100" b="1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ón  General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505711" y="3102864"/>
            <a:ext cx="6205728" cy="123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547622" y="3141598"/>
            <a:ext cx="6120765" cy="635"/>
          </a:xfrm>
          <a:custGeom>
            <a:avLst/>
            <a:gdLst/>
            <a:ahLst/>
            <a:cxnLst/>
            <a:rect l="l" t="t" r="r" b="b"/>
            <a:pathLst>
              <a:path w="6120765" h="635">
                <a:moveTo>
                  <a:pt x="0" y="0"/>
                </a:moveTo>
                <a:lnTo>
                  <a:pt x="6120764" y="126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7655052" y="2935223"/>
            <a:ext cx="315468" cy="1539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7755255" y="3069589"/>
            <a:ext cx="114300" cy="1224280"/>
          </a:xfrm>
          <a:custGeom>
            <a:avLst/>
            <a:gdLst/>
            <a:ahLst/>
            <a:cxnLst/>
            <a:rect l="l" t="t" r="r" b="b"/>
            <a:pathLst>
              <a:path w="114300" h="1224279">
                <a:moveTo>
                  <a:pt x="38100" y="1109853"/>
                </a:moveTo>
                <a:lnTo>
                  <a:pt x="0" y="1109853"/>
                </a:lnTo>
                <a:lnTo>
                  <a:pt x="57150" y="1224153"/>
                </a:lnTo>
                <a:lnTo>
                  <a:pt x="104775" y="1128903"/>
                </a:lnTo>
                <a:lnTo>
                  <a:pt x="38100" y="1128903"/>
                </a:lnTo>
                <a:lnTo>
                  <a:pt x="38100" y="1109853"/>
                </a:lnTo>
                <a:close/>
              </a:path>
              <a:path w="114300" h="1224279">
                <a:moveTo>
                  <a:pt x="76200" y="95376"/>
                </a:moveTo>
                <a:lnTo>
                  <a:pt x="38100" y="95376"/>
                </a:lnTo>
                <a:lnTo>
                  <a:pt x="38100" y="1128903"/>
                </a:lnTo>
                <a:lnTo>
                  <a:pt x="76200" y="1128903"/>
                </a:lnTo>
                <a:lnTo>
                  <a:pt x="76200" y="95376"/>
                </a:lnTo>
                <a:close/>
              </a:path>
              <a:path w="114300" h="1224279">
                <a:moveTo>
                  <a:pt x="114300" y="1109853"/>
                </a:moveTo>
                <a:lnTo>
                  <a:pt x="76200" y="1109853"/>
                </a:lnTo>
                <a:lnTo>
                  <a:pt x="76200" y="1128903"/>
                </a:lnTo>
                <a:lnTo>
                  <a:pt x="104775" y="1128903"/>
                </a:lnTo>
                <a:lnTo>
                  <a:pt x="114300" y="1109853"/>
                </a:lnTo>
                <a:close/>
              </a:path>
              <a:path w="114300" h="122427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376"/>
                </a:lnTo>
                <a:lnTo>
                  <a:pt x="104838" y="95376"/>
                </a:lnTo>
                <a:lnTo>
                  <a:pt x="57150" y="0"/>
                </a:lnTo>
                <a:close/>
              </a:path>
              <a:path w="114300" h="1224279">
                <a:moveTo>
                  <a:pt x="104838" y="95376"/>
                </a:moveTo>
                <a:lnTo>
                  <a:pt x="76200" y="95376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838" y="9537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 txBox="1"/>
          <p:nvPr/>
        </p:nvSpPr>
        <p:spPr>
          <a:xfrm>
            <a:off x="474370" y="1497995"/>
            <a:ext cx="8067675" cy="147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30700"/>
              </a:lnSpc>
              <a:buFont typeface="Arial"/>
              <a:buChar char="•"/>
              <a:tabLst>
                <a:tab pos="35560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copago se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va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reduciendo en el tiempo en la misma medida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crece la</a:t>
            </a:r>
            <a:r>
              <a:rPr sz="1400" spc="-15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subvención  del</a:t>
            </a:r>
            <a:r>
              <a:rPr sz="1400" spc="-8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Estado.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44060"/>
              </a:buClr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315595" indent="-287020">
              <a:lnSpc>
                <a:spcPct val="100000"/>
              </a:lnSpc>
              <a:buFont typeface="Arial"/>
              <a:buChar char="•"/>
              <a:tabLst>
                <a:tab pos="31623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fija un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techo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copago en UF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(según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que hoy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recibe cada</a:t>
            </a:r>
            <a:r>
              <a:rPr sz="1400" spc="-1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colegio).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R="935355" algn="r">
              <a:lnSpc>
                <a:spcPct val="100000"/>
              </a:lnSpc>
            </a:pPr>
            <a:r>
              <a:rPr sz="1100" b="1" dirty="0">
                <a:solidFill>
                  <a:srgbClr val="C0504D"/>
                </a:solidFill>
                <a:latin typeface="Verdana"/>
                <a:cs typeface="Verdana"/>
              </a:rPr>
              <a:t>Techo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11210" y="3117977"/>
            <a:ext cx="996315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dirty="0">
                <a:solidFill>
                  <a:srgbClr val="C0504D"/>
                </a:solidFill>
                <a:latin typeface="Verdana"/>
                <a:cs typeface="Verdana"/>
              </a:rPr>
              <a:t>Cuando</a:t>
            </a:r>
            <a:r>
              <a:rPr sz="1100" b="1" spc="-90" dirty="0">
                <a:solidFill>
                  <a:srgbClr val="C0504D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C0504D"/>
                </a:solidFill>
                <a:latin typeface="Verdana"/>
                <a:cs typeface="Verdana"/>
              </a:rPr>
              <a:t>este  monto sea  menor o  </a:t>
            </a:r>
            <a:r>
              <a:rPr sz="1100" b="1" spc="-5" dirty="0">
                <a:solidFill>
                  <a:srgbClr val="C0504D"/>
                </a:solidFill>
                <a:latin typeface="Verdana"/>
                <a:cs typeface="Verdana"/>
              </a:rPr>
              <a:t>igual al  </a:t>
            </a:r>
            <a:r>
              <a:rPr sz="1100" b="1" dirty="0">
                <a:solidFill>
                  <a:srgbClr val="C0504D"/>
                </a:solidFill>
                <a:latin typeface="Verdana"/>
                <a:cs typeface="Verdana"/>
              </a:rPr>
              <a:t>Aporte de  </a:t>
            </a:r>
            <a:r>
              <a:rPr sz="1100" b="1" spc="-5" dirty="0">
                <a:solidFill>
                  <a:srgbClr val="C0504D"/>
                </a:solidFill>
                <a:latin typeface="Verdana"/>
                <a:cs typeface="Verdana"/>
              </a:rPr>
              <a:t>Gratuidad,  </a:t>
            </a:r>
            <a:r>
              <a:rPr sz="1100" b="1" dirty="0">
                <a:solidFill>
                  <a:srgbClr val="C0504D"/>
                </a:solidFill>
                <a:latin typeface="Verdana"/>
                <a:cs typeface="Verdana"/>
              </a:rPr>
              <a:t>se termina  el</a:t>
            </a:r>
            <a:r>
              <a:rPr sz="1100" b="1" spc="-95" dirty="0">
                <a:solidFill>
                  <a:srgbClr val="C0504D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C0504D"/>
                </a:solidFill>
                <a:latin typeface="Verdana"/>
                <a:cs typeface="Verdana"/>
              </a:rPr>
              <a:t>copago.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42998" y="6243320"/>
            <a:ext cx="4756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9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b="1" dirty="0">
                <a:solidFill>
                  <a:srgbClr val="1F487C"/>
                </a:solidFill>
                <a:latin typeface="Verdana"/>
                <a:cs typeface="Verdana"/>
              </a:rPr>
              <a:t>Año</a:t>
            </a:r>
            <a:r>
              <a:rPr sz="1100" b="1" spc="-114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1F487C"/>
                </a:solidFill>
                <a:latin typeface="Verdana"/>
                <a:cs typeface="Verdana"/>
              </a:rPr>
              <a:t>0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61961" y="6243320"/>
            <a:ext cx="4762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b="1" dirty="0">
                <a:solidFill>
                  <a:srgbClr val="1F487C"/>
                </a:solidFill>
                <a:latin typeface="Verdana"/>
                <a:cs typeface="Verdana"/>
              </a:rPr>
              <a:t>Año</a:t>
            </a:r>
            <a:r>
              <a:rPr sz="1100" b="1" spc="-114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1F487C"/>
                </a:solidFill>
                <a:latin typeface="Verdana"/>
                <a:cs typeface="Verdana"/>
              </a:rPr>
              <a:t>n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821232" y="334009"/>
            <a:ext cx="7069455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Mayores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recursos </a:t>
            </a: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fortalecer la</a:t>
            </a:r>
            <a:r>
              <a:rPr b="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1187" y="2702560"/>
          <a:ext cx="8208975" cy="2264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8615"/>
                <a:gridCol w="2880360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Asistencia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solidFill>
                            <a:srgbClr val="375F92"/>
                          </a:solidFill>
                          <a:latin typeface="Verdana"/>
                          <a:cs typeface="Verdana"/>
                        </a:rPr>
                        <a:t>555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6F0FF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Alumnos Prioritarios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Básica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solidFill>
                            <a:srgbClr val="375F92"/>
                          </a:solidFill>
                          <a:latin typeface="Verdana"/>
                          <a:cs typeface="Verdana"/>
                        </a:rPr>
                        <a:t>185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6F0FF"/>
                    </a:solidFill>
                  </a:tcPr>
                </a:tc>
              </a:tr>
              <a:tr h="41046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Alumnos Prioritarios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Media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375F92"/>
                          </a:solidFill>
                          <a:latin typeface="Verdana"/>
                          <a:cs typeface="Verdana"/>
                        </a:rPr>
                        <a:t>96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6F0FF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Alumnos Preferentes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Básica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5" dirty="0">
                          <a:solidFill>
                            <a:srgbClr val="375F92"/>
                          </a:solidFill>
                          <a:latin typeface="Verdana"/>
                          <a:cs typeface="Verdana"/>
                        </a:rPr>
                        <a:t>171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6F0FF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Alumnos Preferentes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Media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375F92"/>
                          </a:solidFill>
                          <a:latin typeface="Verdana"/>
                          <a:cs typeface="Verdana"/>
                        </a:rPr>
                        <a:t>80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6F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Ingresos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por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Copago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375F92"/>
                          </a:solidFill>
                          <a:latin typeface="Verdana"/>
                          <a:cs typeface="Verdana"/>
                        </a:rPr>
                        <a:t>45.971.937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1270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6F0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1232" y="334009"/>
            <a:ext cx="7069455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Mayores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recursos </a:t>
            </a: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fortalecer la</a:t>
            </a:r>
            <a:r>
              <a:rPr b="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6303" y="1718660"/>
            <a:ext cx="783844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Ejercicio con alumnos preferentes y prioritarios en distintos escenarios financieros</a:t>
            </a:r>
            <a:r>
              <a:rPr sz="1400" spc="-2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un colegio con la Ley de</a:t>
            </a:r>
            <a:r>
              <a:rPr sz="1400" spc="-13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Inclusión.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232" y="334009"/>
            <a:ext cx="7069455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Mayores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recursos </a:t>
            </a: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fortalecer la</a:t>
            </a:r>
            <a:r>
              <a:rPr b="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8646"/>
              </p:ext>
            </p:extLst>
          </p:nvPr>
        </p:nvGraphicFramePr>
        <p:xfrm>
          <a:off x="462787" y="2560129"/>
          <a:ext cx="8184197" cy="3824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16"/>
                <a:gridCol w="1602297"/>
                <a:gridCol w="1676400"/>
                <a:gridCol w="1676400"/>
                <a:gridCol w="1788984"/>
              </a:tblGrid>
              <a:tr h="377983"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Año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2016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548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4338">
                <a:tc>
                  <a:txBody>
                    <a:bodyPr/>
                    <a:lstStyle/>
                    <a:p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SITUACIÓN </a:t>
                      </a: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SIN</a:t>
                      </a:r>
                      <a:r>
                        <a:rPr sz="1100" spc="-8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SEP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4762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SITUACIÓN CON</a:t>
                      </a:r>
                      <a:r>
                        <a:rPr sz="1100" spc="-7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SEP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4762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4960" marR="88900" indent="-218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SITUACIÓN </a:t>
                      </a:r>
                      <a:r>
                        <a:rPr lang="es-ES" sz="1100" spc="0" dirty="0" smtClean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1100" dirty="0" smtClean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N </a:t>
                      </a: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SEP  Y</a:t>
                      </a:r>
                      <a:r>
                        <a:rPr sz="1100" spc="-6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GRATUIDAD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4762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223520" indent="-2520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SITUACIÓN CON  RÉGIMEN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4762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COPAGO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45.971.393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45.971.393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SUB.</a:t>
                      </a:r>
                      <a:r>
                        <a:rPr sz="1100" spc="-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GENERAL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385.466.378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385.466.378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385.466.378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385.466.378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SEP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PRIO</a:t>
                      </a:r>
                      <a:r>
                        <a:rPr sz="1100" spc="-9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BÁSICA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103.168.246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103.168.246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103.168.246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SEP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PRIO</a:t>
                      </a:r>
                      <a:r>
                        <a:rPr sz="1100" spc="-8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MEDIA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35.680.102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35.680.102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35.680.102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SEP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PREF</a:t>
                      </a:r>
                      <a:r>
                        <a:rPr sz="1100" spc="-9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BÁSICA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47.680.459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47.680.459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SEP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PREF</a:t>
                      </a:r>
                      <a:r>
                        <a:rPr sz="1100" spc="-7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MEDIA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14.866.709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14.866.709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</a:tr>
              <a:tr h="426732"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APORTE</a:t>
                      </a:r>
                      <a:r>
                        <a:rPr sz="1100" spc="-114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GRATUIDAD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spc="-5" dirty="0">
                          <a:solidFill>
                            <a:srgbClr val="244060"/>
                          </a:solidFill>
                          <a:latin typeface="Verdana"/>
                          <a:cs typeface="Verdana"/>
                        </a:rPr>
                        <a:t>38.078.957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548ED4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431.438.615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570.286.963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568.862.194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624.941.150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548ED4"/>
                      </a:solidFill>
                      <a:prstDash val="solid"/>
                    </a:lnR>
                    <a:lnT w="9525">
                      <a:solidFill>
                        <a:srgbClr val="548ED4"/>
                      </a:solidFill>
                      <a:prstDash val="solid"/>
                    </a:lnT>
                    <a:lnB w="9525">
                      <a:solidFill>
                        <a:srgbClr val="548ED4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46303" y="1718660"/>
            <a:ext cx="783844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Ejercicio con alumnos preferentes y prioritarios en distintos escenarios financieros</a:t>
            </a:r>
            <a:r>
              <a:rPr sz="1400" spc="-2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un colegio con la Ley de</a:t>
            </a:r>
            <a:r>
              <a:rPr sz="1400" spc="-13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Inclusión.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6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85265"/>
          </a:xfrm>
          <a:custGeom>
            <a:avLst/>
            <a:gdLst/>
            <a:ahLst/>
            <a:cxnLst/>
            <a:rect l="l" t="t" r="r" b="b"/>
            <a:pathLst>
              <a:path w="9144000" h="1485265">
                <a:moveTo>
                  <a:pt x="0" y="1484757"/>
                </a:moveTo>
                <a:lnTo>
                  <a:pt x="9144000" y="1484757"/>
                </a:lnTo>
                <a:lnTo>
                  <a:pt x="9144000" y="0"/>
                </a:lnTo>
                <a:lnTo>
                  <a:pt x="0" y="0"/>
                </a:lnTo>
                <a:lnTo>
                  <a:pt x="0" y="1484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368291" y="1268730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0895">
              <a:lnSpc>
                <a:spcPct val="100000"/>
              </a:lnSpc>
            </a:pPr>
            <a:r>
              <a:rPr dirty="0"/>
              <a:t>Uso </a:t>
            </a:r>
            <a:r>
              <a:rPr spc="-5" dirty="0"/>
              <a:t>de Recursos para Fines</a:t>
            </a:r>
            <a:r>
              <a:rPr spc="-20" dirty="0"/>
              <a:t> </a:t>
            </a:r>
            <a:r>
              <a:rPr spc="-5" dirty="0"/>
              <a:t>Educativos</a:t>
            </a:r>
          </a:p>
        </p:txBody>
      </p:sp>
      <p:sp>
        <p:nvSpPr>
          <p:cNvPr id="6" name="object 6"/>
          <p:cNvSpPr/>
          <p:nvPr/>
        </p:nvSpPr>
        <p:spPr>
          <a:xfrm>
            <a:off x="1152016" y="1000402"/>
            <a:ext cx="3004185" cy="0"/>
          </a:xfrm>
          <a:custGeom>
            <a:avLst/>
            <a:gdLst/>
            <a:ahLst/>
            <a:cxnLst/>
            <a:rect l="l" t="t" r="r" b="b"/>
            <a:pathLst>
              <a:path w="3004185">
                <a:moveTo>
                  <a:pt x="0" y="0"/>
                </a:moveTo>
                <a:lnTo>
                  <a:pt x="3004058" y="0"/>
                </a:lnTo>
              </a:path>
            </a:pathLst>
          </a:custGeom>
          <a:ln w="3932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156075" y="1000402"/>
            <a:ext cx="3836035" cy="0"/>
          </a:xfrm>
          <a:custGeom>
            <a:avLst/>
            <a:gdLst/>
            <a:ahLst/>
            <a:cxnLst/>
            <a:rect l="l" t="t" r="r" b="b"/>
            <a:pathLst>
              <a:path w="3836034">
                <a:moveTo>
                  <a:pt x="0" y="0"/>
                </a:moveTo>
                <a:lnTo>
                  <a:pt x="3835907" y="0"/>
                </a:lnTo>
              </a:path>
            </a:pathLst>
          </a:custGeom>
          <a:ln w="39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6877" y="334009"/>
            <a:ext cx="584073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dirty="0">
                <a:solidFill>
                  <a:srgbClr val="FFFFFF"/>
                </a:solidFill>
                <a:latin typeface="Verdana"/>
                <a:cs typeface="Verdana"/>
              </a:rPr>
              <a:t>Uso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de recursos </a:t>
            </a: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b="0" dirty="0">
                <a:solidFill>
                  <a:srgbClr val="FFFFFF"/>
                </a:solidFill>
                <a:latin typeface="Verdana"/>
                <a:cs typeface="Verdana"/>
              </a:rPr>
              <a:t>fines</a:t>
            </a:r>
            <a:r>
              <a:rPr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educativos</a:t>
            </a:r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26870" y="1673859"/>
            <a:ext cx="579691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Destino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de la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Subvención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Fines</a:t>
            </a:r>
            <a:r>
              <a:rPr sz="1700" b="1" spc="-13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Educacionales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8481" y="2263902"/>
            <a:ext cx="101155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del	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spc="35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9288" y="2222723"/>
            <a:ext cx="462407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19300"/>
              </a:lnSpc>
              <a:buFont typeface="Arial"/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Gastos consistentes con el proyecto educativo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establecimientos</a:t>
            </a:r>
            <a:r>
              <a:rPr sz="1400" spc="-1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educacionales.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9288" y="3283458"/>
            <a:ext cx="22326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Font typeface="Arial"/>
              <a:buChar char="•"/>
              <a:tabLst>
                <a:tab pos="195580" algn="l"/>
                <a:tab pos="539750" algn="l"/>
                <a:tab pos="170561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	sos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enedor	podrá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9554" y="3283458"/>
            <a:ext cx="232092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5825" algn="l"/>
                <a:tab pos="1463040" algn="l"/>
                <a:tab pos="209296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adq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	toda	clase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9356" y="3283458"/>
            <a:ext cx="85979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servicios,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2167" y="3537966"/>
            <a:ext cx="5549265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materiales  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insumos 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</a:t>
            </a:r>
            <a:r>
              <a:rPr sz="1400" spc="-24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buen  desarrollo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gestión</a:t>
            </a:r>
            <a:endParaRPr sz="1400" dirty="0">
              <a:latin typeface="Verdana"/>
              <a:cs typeface="Verdana"/>
            </a:endParaRPr>
          </a:p>
          <a:p>
            <a:pPr marL="12700" marR="5715" algn="just">
              <a:lnSpc>
                <a:spcPts val="2000"/>
              </a:lnSpc>
              <a:spcBef>
                <a:spcPts val="115"/>
              </a:spcBef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educativa,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así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como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recursos didácticos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insumos  complementarios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sean útiles al proceso integral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enseñanza y aprendizaje de los y las</a:t>
            </a:r>
            <a:r>
              <a:rPr sz="1400" spc="-1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estudiantes.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9288" y="5032476"/>
            <a:ext cx="5734050" cy="102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 algn="just">
              <a:lnSpc>
                <a:spcPct val="119000"/>
              </a:lnSpc>
              <a:buFont typeface="Arial"/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sostenedor podrá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efectuar consultas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10" dirty="0">
                <a:solidFill>
                  <a:srgbClr val="244060"/>
                </a:solidFill>
                <a:latin typeface="Verdana"/>
                <a:cs typeface="Verdana"/>
              </a:rPr>
              <a:t>la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Superintendencia,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respecto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si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determinadas operaciones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 enmarcan o no dentro de 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fines educativos. (dentro del  plazo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5 años a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entrada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vigencia 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</a:t>
            </a:r>
            <a:r>
              <a:rPr sz="1400" spc="-17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ley).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5208" y="2348864"/>
            <a:ext cx="2302637" cy="1584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23595" y="4509122"/>
            <a:ext cx="2302129" cy="1519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5660">
              <a:lnSpc>
                <a:spcPct val="100000"/>
              </a:lnSpc>
            </a:pPr>
            <a:r>
              <a:rPr sz="2500" b="0" spc="-10" dirty="0">
                <a:solidFill>
                  <a:srgbClr val="FFFFFF"/>
                </a:solidFill>
                <a:latin typeface="Verdana"/>
                <a:cs typeface="Verdana"/>
              </a:rPr>
              <a:t>Pilares </a:t>
            </a:r>
            <a:r>
              <a:rPr sz="2500" spc="-10" dirty="0">
                <a:solidFill>
                  <a:srgbClr val="FFFFFF"/>
                </a:solidFill>
              </a:rPr>
              <a:t>Ley de </a:t>
            </a:r>
            <a:r>
              <a:rPr sz="2500" spc="-5" dirty="0">
                <a:solidFill>
                  <a:srgbClr val="FFFFFF"/>
                </a:solidFill>
              </a:rPr>
              <a:t>Inclusión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562860" y="1962150"/>
            <a:ext cx="586105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provisión de educación seguirá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siendo</a:t>
            </a:r>
            <a:r>
              <a:rPr sz="1700" b="1" spc="-204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mixta: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Establecimientos</a:t>
            </a:r>
            <a:r>
              <a:rPr sz="1400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Públicos.</a:t>
            </a:r>
            <a:endParaRPr sz="14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Colegios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Particulares</a:t>
            </a:r>
            <a:r>
              <a:rPr sz="1400" spc="-11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Subvencionados.</a:t>
            </a:r>
            <a:endParaRPr sz="14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Colegios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Particulares</a:t>
            </a:r>
            <a:r>
              <a:rPr sz="1400" spc="-114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Pagados.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2860" y="4339082"/>
            <a:ext cx="6047740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actuales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sostenedores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seguirán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sirviendo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700" b="1" spc="-13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la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educación: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seguridad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proyectos</a:t>
            </a:r>
            <a:r>
              <a:rPr sz="1400" spc="-4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educativos.</a:t>
            </a:r>
            <a:endParaRPr sz="14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más opciones de recursos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mejorar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la</a:t>
            </a:r>
            <a:r>
              <a:rPr sz="1400" spc="-114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calidad.</a:t>
            </a:r>
            <a:endParaRPr sz="14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permanencia del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proyecto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el</a:t>
            </a:r>
            <a:r>
              <a:rPr sz="1400" spc="-1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tiempo.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7" y="1844801"/>
            <a:ext cx="1728216" cy="172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37" y="4365116"/>
            <a:ext cx="1728216" cy="1731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" y="764705"/>
            <a:ext cx="9142603" cy="609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85265"/>
          </a:xfrm>
          <a:custGeom>
            <a:avLst/>
            <a:gdLst/>
            <a:ahLst/>
            <a:cxnLst/>
            <a:rect l="l" t="t" r="r" b="b"/>
            <a:pathLst>
              <a:path w="9144000" h="1485265">
                <a:moveTo>
                  <a:pt x="0" y="1484757"/>
                </a:moveTo>
                <a:lnTo>
                  <a:pt x="9144000" y="1484757"/>
                </a:lnTo>
                <a:lnTo>
                  <a:pt x="9144000" y="0"/>
                </a:lnTo>
                <a:lnTo>
                  <a:pt x="0" y="0"/>
                </a:lnTo>
                <a:lnTo>
                  <a:pt x="0" y="1484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368291" y="1268730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875">
              <a:lnSpc>
                <a:spcPct val="100000"/>
              </a:lnSpc>
            </a:pPr>
            <a:r>
              <a:rPr dirty="0"/>
              <a:t>Un Marco </a:t>
            </a:r>
            <a:r>
              <a:rPr spc="-5" dirty="0"/>
              <a:t>Regulatorio</a:t>
            </a:r>
            <a:r>
              <a:rPr spc="-80" dirty="0"/>
              <a:t> </a:t>
            </a:r>
            <a:r>
              <a:rPr spc="-5" dirty="0"/>
              <a:t>Robusto</a:t>
            </a:r>
          </a:p>
        </p:txBody>
      </p:sp>
      <p:sp>
        <p:nvSpPr>
          <p:cNvPr id="6" name="object 6"/>
          <p:cNvSpPr/>
          <p:nvPr/>
        </p:nvSpPr>
        <p:spPr>
          <a:xfrm>
            <a:off x="1854073" y="1000402"/>
            <a:ext cx="2387600" cy="0"/>
          </a:xfrm>
          <a:custGeom>
            <a:avLst/>
            <a:gdLst/>
            <a:ahLst/>
            <a:cxnLst/>
            <a:rect l="l" t="t" r="r" b="b"/>
            <a:pathLst>
              <a:path w="2387600">
                <a:moveTo>
                  <a:pt x="0" y="0"/>
                </a:moveTo>
                <a:lnTo>
                  <a:pt x="2387473" y="0"/>
                </a:lnTo>
              </a:path>
            </a:pathLst>
          </a:custGeom>
          <a:ln w="3932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241419" y="1000402"/>
            <a:ext cx="3048635" cy="0"/>
          </a:xfrm>
          <a:custGeom>
            <a:avLst/>
            <a:gdLst/>
            <a:ahLst/>
            <a:cxnLst/>
            <a:rect l="l" t="t" r="r" b="b"/>
            <a:pathLst>
              <a:path w="3048634">
                <a:moveTo>
                  <a:pt x="0" y="0"/>
                </a:moveTo>
                <a:lnTo>
                  <a:pt x="3048507" y="0"/>
                </a:lnTo>
              </a:path>
            </a:pathLst>
          </a:custGeom>
          <a:ln w="39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566026"/>
            <a:ext cx="7964170" cy="189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700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establece como requisito para impetrar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Subvención que los  sostenedores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constituyan como personas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jurídicas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sin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fines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lucro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 marR="3371215">
              <a:lnSpc>
                <a:spcPct val="119300"/>
              </a:lnSpc>
              <a:spcBef>
                <a:spcPts val="1375"/>
              </a:spcBef>
              <a:tabLst>
                <a:tab pos="1082675" algn="l"/>
                <a:tab pos="1762125" algn="l"/>
                <a:tab pos="2315210" algn="l"/>
                <a:tab pos="2936240" algn="l"/>
                <a:tab pos="3303270" algn="l"/>
                <a:tab pos="4110990" algn="l"/>
                <a:tab pos="4471035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sostenedores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pueden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hacerlo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medio de </a:t>
            </a:r>
            <a:r>
              <a:rPr sz="1400" spc="10" dirty="0">
                <a:solidFill>
                  <a:srgbClr val="244060"/>
                </a:solidFill>
                <a:latin typeface="Verdana"/>
                <a:cs typeface="Verdana"/>
              </a:rPr>
              <a:t>la 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g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ac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ón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ctu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(qu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	e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x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ge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n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í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mo	de	3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5609" y="3491738"/>
            <a:ext cx="89598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</a:t>
            </a:r>
            <a:r>
              <a:rPr sz="1400" spc="3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2016,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Entidades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4026" y="4253992"/>
            <a:ext cx="98679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eg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3450559"/>
            <a:ext cx="459359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66469">
              <a:lnSpc>
                <a:spcPct val="119300"/>
              </a:lnSpc>
              <a:tabLst>
                <a:tab pos="641985" algn="l"/>
                <a:tab pos="2058035" algn="l"/>
                <a:tab pos="345567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personas)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partir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1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marzo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como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Corporaciones	Educacionales	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endParaRPr sz="14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  <a:tabLst>
                <a:tab pos="1344295" algn="l"/>
                <a:tab pos="2923540" algn="l"/>
                <a:tab pos="3778250" algn="l"/>
                <a:tab pos="437134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Ind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v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du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duc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es,	amb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q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ue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se</a:t>
            </a:r>
            <a:endParaRPr sz="14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4212813"/>
            <a:ext cx="3068955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  <a:tabLst>
                <a:tab pos="1238250" algn="l"/>
                <a:tab pos="1629410" algn="l"/>
                <a:tab pos="2053589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rán	en	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as	S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cret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  Educación.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4974600"/>
            <a:ext cx="4596765" cy="77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4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plazo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transformarse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persona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jurídica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sin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fines de lucro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 hasta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31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diciembre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2017.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08116" y="3068891"/>
            <a:ext cx="3240405" cy="3005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565508"/>
            <a:ext cx="8121015" cy="64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9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La nueva normativa permite que los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actuales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proyectos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educativos 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sigan implementándose sin</a:t>
            </a:r>
            <a:r>
              <a:rPr sz="1700" b="1" spc="-1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cambios.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2943921"/>
            <a:ext cx="4597400" cy="254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89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actuales sostenedores definirán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quién o  quiénes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conformarán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las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nuevas personas jurídicas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sin fines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lucro,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pudiendo ser ellos</a:t>
            </a:r>
            <a:r>
              <a:rPr sz="1400" spc="-8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mismos.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8600"/>
              </a:lnSpc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Ley establece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se pueda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transferir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calidad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sostenedor a las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nuevas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personas</a:t>
            </a:r>
            <a:r>
              <a:rPr sz="1400" spc="-13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jurídicas.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9000"/>
              </a:lnSpc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transferencia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calidad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sostenedor  establece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continuidad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efectos laborales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contractuales.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6108" y="3068916"/>
            <a:ext cx="3398520" cy="2736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565508"/>
            <a:ext cx="7700645" cy="64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900"/>
              </a:lnSpc>
              <a:tabLst>
                <a:tab pos="3414395" algn="l"/>
              </a:tabLst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Los Sostenedores deben ser propietarios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o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comodatarios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los  inmuebles 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en</a:t>
            </a:r>
            <a:r>
              <a:rPr sz="1700" b="1" spc="9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que</a:t>
            </a:r>
            <a:r>
              <a:rPr sz="1700" b="1" spc="35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funciona	el</a:t>
            </a:r>
            <a:r>
              <a:rPr sz="1700" b="1" spc="-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establecimiento.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2984246"/>
            <a:ext cx="124015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0855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actuales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9544" y="2984246"/>
            <a:ext cx="2082164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3505" algn="l"/>
              </a:tabLst>
            </a:pP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ostene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ores	te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drán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5505" y="2984246"/>
            <a:ext cx="96774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tr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a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ñ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3198002"/>
            <a:ext cx="4596765" cy="229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desde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han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constituido como persona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jurídica sin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fines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lucro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ser dueños o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comodatarios.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ya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son,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tendrán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3 años desde 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entrada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vigencia 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</a:t>
            </a:r>
            <a:r>
              <a:rPr sz="1400" spc="-13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44060"/>
                </a:solidFill>
                <a:latin typeface="Verdana"/>
                <a:cs typeface="Verdana"/>
              </a:rPr>
              <a:t>ley.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93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sostenedor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tuvo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en 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2014 una  matrícula total en sus establecimientos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  </a:t>
            </a:r>
            <a:r>
              <a:rPr sz="1400" spc="4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hasta</a:t>
            </a:r>
            <a:endParaRPr sz="1400" dirty="0">
              <a:latin typeface="Verdana"/>
              <a:cs typeface="Verdana"/>
            </a:endParaRPr>
          </a:p>
          <a:p>
            <a:pPr marL="12700" marR="5080" algn="just">
              <a:lnSpc>
                <a:spcPts val="2010"/>
              </a:lnSpc>
              <a:spcBef>
                <a:spcPts val="105"/>
              </a:spcBef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400 alumnos, el plazo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ser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propietario se  extenderá a 6</a:t>
            </a:r>
            <a:r>
              <a:rPr sz="1400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08116" y="3068916"/>
            <a:ext cx="3309112" cy="2664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2604134"/>
            <a:ext cx="365506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¿Cómo se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puede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adquirir</a:t>
            </a:r>
            <a:r>
              <a:rPr sz="1700" b="1" spc="-17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el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ts val="2025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inmueble de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forma</a:t>
            </a:r>
            <a:r>
              <a:rPr sz="1700" b="1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definitiva?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5197094"/>
            <a:ext cx="29559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¿CORFO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será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aval en</a:t>
            </a:r>
            <a:r>
              <a:rPr sz="1700" b="1" spc="-14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los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ts val="2025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créditos</a:t>
            </a:r>
            <a:r>
              <a:rPr sz="1700" b="1" spc="-8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hipotecarios?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9365" y="2047875"/>
            <a:ext cx="3875404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persona jurídica sin fines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lucro, </a:t>
            </a:r>
            <a:r>
              <a:rPr sz="1400" spc="43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365" y="2261631"/>
            <a:ext cx="272796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  <a:tabLst>
                <a:tab pos="709295" algn="l"/>
                <a:tab pos="933450" algn="l"/>
                <a:tab pos="1251585" algn="l"/>
                <a:tab pos="1289685" algn="l"/>
                <a:tab pos="1536700" algn="l"/>
                <a:tab pos="1673860" algn="l"/>
                <a:tab pos="1829435" algn="l"/>
                <a:tab pos="2009139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	adq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	el	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nm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eb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le,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funciona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	establecimiento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podrá	</a:t>
            </a:r>
            <a:r>
              <a:rPr sz="1400" spc="-13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ceder		a		cré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garantizados		por	el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Estado,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8065" y="2261631"/>
            <a:ext cx="107696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 algn="r">
              <a:lnSpc>
                <a:spcPct val="119100"/>
              </a:lnSpc>
              <a:tabLst>
                <a:tab pos="398145" algn="l"/>
                <a:tab pos="702945" algn="l"/>
                <a:tab pos="864235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	</a:t>
            </a:r>
            <a:r>
              <a:rPr sz="1400" spc="-4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	cu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  e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uca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al  banc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s, 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que	se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9365" y="3276442"/>
            <a:ext cx="3876040" cy="102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  <a:tabLst>
                <a:tab pos="773430" algn="l"/>
                <a:tab pos="1417955" algn="l"/>
                <a:tab pos="1864360" algn="l"/>
                <a:tab pos="2248535" algn="l"/>
                <a:tab pos="313690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podrán	pag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on	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r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cu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sos	públic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  entregados por concepto de</a:t>
            </a:r>
            <a:r>
              <a:rPr sz="1400" spc="-1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subvención.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créditos deberán ser 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25</a:t>
            </a:r>
            <a:r>
              <a:rPr sz="1400" spc="-1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5972" y="1844801"/>
            <a:ext cx="4320540" cy="2664460"/>
          </a:xfrm>
          <a:custGeom>
            <a:avLst/>
            <a:gdLst/>
            <a:ahLst/>
            <a:cxnLst/>
            <a:rect l="l" t="t" r="r" b="b"/>
            <a:pathLst>
              <a:path w="4320540" h="2664460">
                <a:moveTo>
                  <a:pt x="0" y="444119"/>
                </a:moveTo>
                <a:lnTo>
                  <a:pt x="2604" y="395734"/>
                </a:lnTo>
                <a:lnTo>
                  <a:pt x="10239" y="348858"/>
                </a:lnTo>
                <a:lnTo>
                  <a:pt x="22633" y="303759"/>
                </a:lnTo>
                <a:lnTo>
                  <a:pt x="39515" y="260710"/>
                </a:lnTo>
                <a:lnTo>
                  <a:pt x="60616" y="219982"/>
                </a:lnTo>
                <a:lnTo>
                  <a:pt x="85665" y="181846"/>
                </a:lnTo>
                <a:lnTo>
                  <a:pt x="114390" y="146573"/>
                </a:lnTo>
                <a:lnTo>
                  <a:pt x="146523" y="114434"/>
                </a:lnTo>
                <a:lnTo>
                  <a:pt x="181791" y="85701"/>
                </a:lnTo>
                <a:lnTo>
                  <a:pt x="219926" y="60644"/>
                </a:lnTo>
                <a:lnTo>
                  <a:pt x="260656" y="39535"/>
                </a:lnTo>
                <a:lnTo>
                  <a:pt x="303710" y="22645"/>
                </a:lnTo>
                <a:lnTo>
                  <a:pt x="348819" y="10245"/>
                </a:lnTo>
                <a:lnTo>
                  <a:pt x="395712" y="2606"/>
                </a:lnTo>
                <a:lnTo>
                  <a:pt x="444118" y="0"/>
                </a:lnTo>
                <a:lnTo>
                  <a:pt x="3876421" y="0"/>
                </a:lnTo>
                <a:lnTo>
                  <a:pt x="3924805" y="2606"/>
                </a:lnTo>
                <a:lnTo>
                  <a:pt x="3971681" y="10245"/>
                </a:lnTo>
                <a:lnTo>
                  <a:pt x="4016780" y="22645"/>
                </a:lnTo>
                <a:lnTo>
                  <a:pt x="4059829" y="39535"/>
                </a:lnTo>
                <a:lnTo>
                  <a:pt x="4100557" y="60644"/>
                </a:lnTo>
                <a:lnTo>
                  <a:pt x="4138693" y="85701"/>
                </a:lnTo>
                <a:lnTo>
                  <a:pt x="4173966" y="114434"/>
                </a:lnTo>
                <a:lnTo>
                  <a:pt x="4206105" y="146573"/>
                </a:lnTo>
                <a:lnTo>
                  <a:pt x="4234838" y="181846"/>
                </a:lnTo>
                <a:lnTo>
                  <a:pt x="4259895" y="219982"/>
                </a:lnTo>
                <a:lnTo>
                  <a:pt x="4281004" y="260710"/>
                </a:lnTo>
                <a:lnTo>
                  <a:pt x="4297894" y="303759"/>
                </a:lnTo>
                <a:lnTo>
                  <a:pt x="4310294" y="348858"/>
                </a:lnTo>
                <a:lnTo>
                  <a:pt x="4317933" y="395734"/>
                </a:lnTo>
                <a:lnTo>
                  <a:pt x="4320540" y="444119"/>
                </a:lnTo>
                <a:lnTo>
                  <a:pt x="4320540" y="2220214"/>
                </a:lnTo>
                <a:lnTo>
                  <a:pt x="4317933" y="2268598"/>
                </a:lnTo>
                <a:lnTo>
                  <a:pt x="4310294" y="2315474"/>
                </a:lnTo>
                <a:lnTo>
                  <a:pt x="4297894" y="2360573"/>
                </a:lnTo>
                <a:lnTo>
                  <a:pt x="4281004" y="2403622"/>
                </a:lnTo>
                <a:lnTo>
                  <a:pt x="4259895" y="2444350"/>
                </a:lnTo>
                <a:lnTo>
                  <a:pt x="4234838" y="2482486"/>
                </a:lnTo>
                <a:lnTo>
                  <a:pt x="4206105" y="2517759"/>
                </a:lnTo>
                <a:lnTo>
                  <a:pt x="4173966" y="2549898"/>
                </a:lnTo>
                <a:lnTo>
                  <a:pt x="4138693" y="2578631"/>
                </a:lnTo>
                <a:lnTo>
                  <a:pt x="4100557" y="2603688"/>
                </a:lnTo>
                <a:lnTo>
                  <a:pt x="4059829" y="2624797"/>
                </a:lnTo>
                <a:lnTo>
                  <a:pt x="4016780" y="2641687"/>
                </a:lnTo>
                <a:lnTo>
                  <a:pt x="3971681" y="2654087"/>
                </a:lnTo>
                <a:lnTo>
                  <a:pt x="3924805" y="2661726"/>
                </a:lnTo>
                <a:lnTo>
                  <a:pt x="3876421" y="2664333"/>
                </a:lnTo>
                <a:lnTo>
                  <a:pt x="444118" y="2664333"/>
                </a:lnTo>
                <a:lnTo>
                  <a:pt x="395712" y="2661726"/>
                </a:lnTo>
                <a:lnTo>
                  <a:pt x="348819" y="2654087"/>
                </a:lnTo>
                <a:lnTo>
                  <a:pt x="303710" y="2641687"/>
                </a:lnTo>
                <a:lnTo>
                  <a:pt x="260656" y="2624797"/>
                </a:lnTo>
                <a:lnTo>
                  <a:pt x="219926" y="2603688"/>
                </a:lnTo>
                <a:lnTo>
                  <a:pt x="181791" y="2578631"/>
                </a:lnTo>
                <a:lnTo>
                  <a:pt x="146523" y="2549898"/>
                </a:lnTo>
                <a:lnTo>
                  <a:pt x="114390" y="2517759"/>
                </a:lnTo>
                <a:lnTo>
                  <a:pt x="85665" y="2482486"/>
                </a:lnTo>
                <a:lnTo>
                  <a:pt x="60616" y="2444350"/>
                </a:lnTo>
                <a:lnTo>
                  <a:pt x="39515" y="2403622"/>
                </a:lnTo>
                <a:lnTo>
                  <a:pt x="22633" y="2360573"/>
                </a:lnTo>
                <a:lnTo>
                  <a:pt x="10239" y="2315474"/>
                </a:lnTo>
                <a:lnTo>
                  <a:pt x="2604" y="2268598"/>
                </a:lnTo>
                <a:lnTo>
                  <a:pt x="0" y="2220214"/>
                </a:lnTo>
                <a:lnTo>
                  <a:pt x="0" y="444119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39546" y="3284982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26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651375" y="4888118"/>
            <a:ext cx="3804285" cy="127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Sí.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Estado, por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medio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CORFO,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garantizará los créditos hipotecarios que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contraten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que las nuevas  personas jurídicas adquieran los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establecimientos</a:t>
            </a:r>
            <a:r>
              <a:rPr sz="1400" spc="-1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educacionales.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5972" y="4797171"/>
            <a:ext cx="4320540" cy="1584325"/>
          </a:xfrm>
          <a:custGeom>
            <a:avLst/>
            <a:gdLst/>
            <a:ahLst/>
            <a:cxnLst/>
            <a:rect l="l" t="t" r="r" b="b"/>
            <a:pathLst>
              <a:path w="4320540" h="1584325">
                <a:moveTo>
                  <a:pt x="0" y="264032"/>
                </a:moveTo>
                <a:lnTo>
                  <a:pt x="4254" y="216579"/>
                </a:lnTo>
                <a:lnTo>
                  <a:pt x="16521" y="171913"/>
                </a:lnTo>
                <a:lnTo>
                  <a:pt x="36053" y="130781"/>
                </a:lnTo>
                <a:lnTo>
                  <a:pt x="62105" y="93930"/>
                </a:lnTo>
                <a:lnTo>
                  <a:pt x="93930" y="62105"/>
                </a:lnTo>
                <a:lnTo>
                  <a:pt x="130781" y="36053"/>
                </a:lnTo>
                <a:lnTo>
                  <a:pt x="171913" y="16521"/>
                </a:lnTo>
                <a:lnTo>
                  <a:pt x="216579" y="4254"/>
                </a:lnTo>
                <a:lnTo>
                  <a:pt x="264032" y="0"/>
                </a:lnTo>
                <a:lnTo>
                  <a:pt x="4056506" y="0"/>
                </a:lnTo>
                <a:lnTo>
                  <a:pt x="4103960" y="4254"/>
                </a:lnTo>
                <a:lnTo>
                  <a:pt x="4148626" y="16521"/>
                </a:lnTo>
                <a:lnTo>
                  <a:pt x="4189758" y="36053"/>
                </a:lnTo>
                <a:lnTo>
                  <a:pt x="4226609" y="62105"/>
                </a:lnTo>
                <a:lnTo>
                  <a:pt x="4258434" y="93930"/>
                </a:lnTo>
                <a:lnTo>
                  <a:pt x="4284486" y="130781"/>
                </a:lnTo>
                <a:lnTo>
                  <a:pt x="4304018" y="171913"/>
                </a:lnTo>
                <a:lnTo>
                  <a:pt x="4316285" y="216579"/>
                </a:lnTo>
                <a:lnTo>
                  <a:pt x="4320540" y="264032"/>
                </a:lnTo>
                <a:lnTo>
                  <a:pt x="4320540" y="1320126"/>
                </a:lnTo>
                <a:lnTo>
                  <a:pt x="4316285" y="1367587"/>
                </a:lnTo>
                <a:lnTo>
                  <a:pt x="4304018" y="1412256"/>
                </a:lnTo>
                <a:lnTo>
                  <a:pt x="4284486" y="1453389"/>
                </a:lnTo>
                <a:lnTo>
                  <a:pt x="4258434" y="1490240"/>
                </a:lnTo>
                <a:lnTo>
                  <a:pt x="4226609" y="1522062"/>
                </a:lnTo>
                <a:lnTo>
                  <a:pt x="4189758" y="1548111"/>
                </a:lnTo>
                <a:lnTo>
                  <a:pt x="4148626" y="1567641"/>
                </a:lnTo>
                <a:lnTo>
                  <a:pt x="4103960" y="1579905"/>
                </a:lnTo>
                <a:lnTo>
                  <a:pt x="4056506" y="1584159"/>
                </a:lnTo>
                <a:lnTo>
                  <a:pt x="264032" y="1584159"/>
                </a:lnTo>
                <a:lnTo>
                  <a:pt x="216579" y="1579905"/>
                </a:lnTo>
                <a:lnTo>
                  <a:pt x="171913" y="1567641"/>
                </a:lnTo>
                <a:lnTo>
                  <a:pt x="130781" y="1548111"/>
                </a:lnTo>
                <a:lnTo>
                  <a:pt x="93930" y="1522062"/>
                </a:lnTo>
                <a:lnTo>
                  <a:pt x="62105" y="1490240"/>
                </a:lnTo>
                <a:lnTo>
                  <a:pt x="36053" y="1453389"/>
                </a:lnTo>
                <a:lnTo>
                  <a:pt x="16521" y="1412256"/>
                </a:lnTo>
                <a:lnTo>
                  <a:pt x="4254" y="1367587"/>
                </a:lnTo>
                <a:lnTo>
                  <a:pt x="0" y="1320126"/>
                </a:lnTo>
                <a:lnTo>
                  <a:pt x="0" y="264032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39546" y="5877268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26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3481196"/>
            <a:ext cx="28524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Adquisición con</a:t>
            </a:r>
            <a:r>
              <a:rPr sz="1700" b="1" spc="-11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crédito  bancario</a:t>
            </a:r>
            <a:r>
              <a:rPr sz="1700" b="1" spc="-14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garantizado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365" y="2407792"/>
            <a:ext cx="35217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precio será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tasación</a:t>
            </a:r>
            <a:r>
              <a:rPr sz="1400" spc="-13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comercial.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9365" y="2874914"/>
            <a:ext cx="3875404" cy="127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191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persona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jurídica sin fines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lucro,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quiera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adquirir 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inmueble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el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cual funciona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establecimiento  educacional, podrá acceder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créditos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bancarios,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garantizados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el</a:t>
            </a:r>
            <a:r>
              <a:rPr sz="1400" spc="-7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Estado.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365" y="4439920"/>
            <a:ext cx="3876675" cy="123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plazo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del crédito será por 25</a:t>
            </a:r>
            <a:r>
              <a:rPr sz="1400" spc="-1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años.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244060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19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pago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del dividendo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entenderá un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fin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educativo,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podrá  imputarse a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</a:t>
            </a:r>
            <a:r>
              <a:rPr sz="1400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subvención.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5972" y="2132838"/>
            <a:ext cx="4320540" cy="3960495"/>
          </a:xfrm>
          <a:custGeom>
            <a:avLst/>
            <a:gdLst/>
            <a:ahLst/>
            <a:cxnLst/>
            <a:rect l="l" t="t" r="r" b="b"/>
            <a:pathLst>
              <a:path w="4320540" h="3960495">
                <a:moveTo>
                  <a:pt x="0" y="361061"/>
                </a:moveTo>
                <a:lnTo>
                  <a:pt x="3296" y="312071"/>
                </a:lnTo>
                <a:lnTo>
                  <a:pt x="12898" y="265083"/>
                </a:lnTo>
                <a:lnTo>
                  <a:pt x="28376" y="220527"/>
                </a:lnTo>
                <a:lnTo>
                  <a:pt x="49299" y="178834"/>
                </a:lnTo>
                <a:lnTo>
                  <a:pt x="75237" y="140435"/>
                </a:lnTo>
                <a:lnTo>
                  <a:pt x="105759" y="105759"/>
                </a:lnTo>
                <a:lnTo>
                  <a:pt x="140435" y="75237"/>
                </a:lnTo>
                <a:lnTo>
                  <a:pt x="178834" y="49299"/>
                </a:lnTo>
                <a:lnTo>
                  <a:pt x="220527" y="28376"/>
                </a:lnTo>
                <a:lnTo>
                  <a:pt x="265083" y="12898"/>
                </a:lnTo>
                <a:lnTo>
                  <a:pt x="312071" y="3296"/>
                </a:lnTo>
                <a:lnTo>
                  <a:pt x="361061" y="0"/>
                </a:lnTo>
                <a:lnTo>
                  <a:pt x="3959352" y="0"/>
                </a:lnTo>
                <a:lnTo>
                  <a:pt x="4008371" y="3296"/>
                </a:lnTo>
                <a:lnTo>
                  <a:pt x="4055383" y="12898"/>
                </a:lnTo>
                <a:lnTo>
                  <a:pt x="4099958" y="28376"/>
                </a:lnTo>
                <a:lnTo>
                  <a:pt x="4141667" y="49299"/>
                </a:lnTo>
                <a:lnTo>
                  <a:pt x="4180079" y="75237"/>
                </a:lnTo>
                <a:lnTo>
                  <a:pt x="4214764" y="105759"/>
                </a:lnTo>
                <a:lnTo>
                  <a:pt x="4245293" y="140435"/>
                </a:lnTo>
                <a:lnTo>
                  <a:pt x="4271235" y="178834"/>
                </a:lnTo>
                <a:lnTo>
                  <a:pt x="4292161" y="220527"/>
                </a:lnTo>
                <a:lnTo>
                  <a:pt x="4307640" y="265083"/>
                </a:lnTo>
                <a:lnTo>
                  <a:pt x="4317243" y="312071"/>
                </a:lnTo>
                <a:lnTo>
                  <a:pt x="4320540" y="361061"/>
                </a:lnTo>
                <a:lnTo>
                  <a:pt x="4320540" y="3599383"/>
                </a:lnTo>
                <a:lnTo>
                  <a:pt x="4317243" y="3648378"/>
                </a:lnTo>
                <a:lnTo>
                  <a:pt x="4307640" y="3695370"/>
                </a:lnTo>
                <a:lnTo>
                  <a:pt x="4292161" y="3739929"/>
                </a:lnTo>
                <a:lnTo>
                  <a:pt x="4271235" y="3781623"/>
                </a:lnTo>
                <a:lnTo>
                  <a:pt x="4245293" y="3820024"/>
                </a:lnTo>
                <a:lnTo>
                  <a:pt x="4214764" y="3854700"/>
                </a:lnTo>
                <a:lnTo>
                  <a:pt x="4180079" y="3885222"/>
                </a:lnTo>
                <a:lnTo>
                  <a:pt x="4141667" y="3911159"/>
                </a:lnTo>
                <a:lnTo>
                  <a:pt x="4099958" y="3932081"/>
                </a:lnTo>
                <a:lnTo>
                  <a:pt x="4055383" y="3947558"/>
                </a:lnTo>
                <a:lnTo>
                  <a:pt x="4008371" y="3957160"/>
                </a:lnTo>
                <a:lnTo>
                  <a:pt x="3959352" y="3960456"/>
                </a:lnTo>
                <a:lnTo>
                  <a:pt x="361061" y="3960456"/>
                </a:lnTo>
                <a:lnTo>
                  <a:pt x="312071" y="3957160"/>
                </a:lnTo>
                <a:lnTo>
                  <a:pt x="265083" y="3947558"/>
                </a:lnTo>
                <a:lnTo>
                  <a:pt x="220527" y="3932081"/>
                </a:lnTo>
                <a:lnTo>
                  <a:pt x="178834" y="3911159"/>
                </a:lnTo>
                <a:lnTo>
                  <a:pt x="140435" y="3885222"/>
                </a:lnTo>
                <a:lnTo>
                  <a:pt x="105759" y="3854700"/>
                </a:lnTo>
                <a:lnTo>
                  <a:pt x="75237" y="3820024"/>
                </a:lnTo>
                <a:lnTo>
                  <a:pt x="49299" y="3781623"/>
                </a:lnTo>
                <a:lnTo>
                  <a:pt x="28376" y="3739929"/>
                </a:lnTo>
                <a:lnTo>
                  <a:pt x="12898" y="3695370"/>
                </a:lnTo>
                <a:lnTo>
                  <a:pt x="3296" y="3648378"/>
                </a:lnTo>
                <a:lnTo>
                  <a:pt x="0" y="3599383"/>
                </a:lnTo>
                <a:lnTo>
                  <a:pt x="0" y="361061"/>
                </a:lnTo>
                <a:close/>
              </a:path>
            </a:pathLst>
          </a:custGeom>
          <a:ln w="9524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9546" y="4149090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26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3481196"/>
            <a:ext cx="28524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Adquisición con</a:t>
            </a:r>
            <a:r>
              <a:rPr sz="1700" b="1" spc="-11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crédito  bancario</a:t>
            </a:r>
            <a:r>
              <a:rPr sz="1700" b="1" spc="-14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garantizado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365" y="2295372"/>
            <a:ext cx="3876675" cy="153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189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40" dirty="0">
                <a:solidFill>
                  <a:srgbClr val="244060"/>
                </a:solidFill>
                <a:latin typeface="Verdana"/>
                <a:cs typeface="Verdana"/>
              </a:rPr>
              <a:t>Tope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25 %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recursos que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recibe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anualmente el establecimiento  educacional (subvención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+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copago, </a:t>
            </a:r>
            <a:r>
              <a:rPr sz="1400" spc="18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sin</a:t>
            </a:r>
            <a:endParaRPr sz="1400" dirty="0">
              <a:latin typeface="Verdana"/>
              <a:cs typeface="Verdana"/>
            </a:endParaRPr>
          </a:p>
          <a:p>
            <a:pPr marL="299085" marR="5080" algn="just">
              <a:lnSpc>
                <a:spcPct val="118900"/>
              </a:lnSpc>
              <a:spcBef>
                <a:spcPts val="5"/>
              </a:spcBef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SEP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ni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PIE)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pagar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crédito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compra del inmueble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garantía 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CORFO.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9365" y="4115054"/>
            <a:ext cx="3875404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r">
              <a:lnSpc>
                <a:spcPct val="100000"/>
              </a:lnSpc>
              <a:buFont typeface="Arial"/>
              <a:buChar char="•"/>
              <a:tabLst>
                <a:tab pos="299720" algn="l"/>
                <a:tab pos="1088390" algn="l"/>
                <a:tab pos="1771014" algn="l"/>
                <a:tab pos="2848610" algn="l"/>
                <a:tab pos="317500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F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	pod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á	g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2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z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réd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spc="-4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,</a:t>
            </a:r>
            <a:endParaRPr sz="1400" dirty="0">
              <a:latin typeface="Verdana"/>
              <a:cs typeface="Verdana"/>
            </a:endParaRPr>
          </a:p>
          <a:p>
            <a:pPr marR="6350" algn="r">
              <a:lnSpc>
                <a:spcPct val="100000"/>
              </a:lnSpc>
              <a:spcBef>
                <a:spcPts val="310"/>
              </a:spcBef>
              <a:tabLst>
                <a:tab pos="934085" algn="l"/>
                <a:tab pos="1257300" algn="l"/>
                <a:tab pos="2119630" algn="l"/>
                <a:tab pos="2494915" algn="l"/>
                <a:tab pos="3295015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siempre	y	c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do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	</a:t>
            </a:r>
            <a:r>
              <a:rPr sz="1400" spc="-30" dirty="0">
                <a:solidFill>
                  <a:srgbClr val="244060"/>
                </a:solidFill>
                <a:latin typeface="Verdana"/>
                <a:cs typeface="Verdana"/>
              </a:rPr>
              <a:t>av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ú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	del</a:t>
            </a:r>
            <a:endParaRPr sz="1400" dirty="0">
              <a:latin typeface="Verdana"/>
              <a:cs typeface="Verdana"/>
            </a:endParaRPr>
          </a:p>
          <a:p>
            <a:pPr marL="3644900" marR="5080" indent="-78105" algn="r">
              <a:lnSpc>
                <a:spcPct val="1193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 de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5878" y="4582221"/>
            <a:ext cx="3227705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900"/>
              </a:lnSpc>
              <a:tabLst>
                <a:tab pos="968375" algn="l"/>
                <a:tab pos="1093470" algn="l"/>
                <a:tab pos="1322070" algn="l"/>
                <a:tab pos="2061210" algn="l"/>
                <a:tab pos="2291080" algn="l"/>
                <a:tab pos="2443480" algn="l"/>
                <a:tab pos="291465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inmueble	no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supere	las	110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UF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estu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d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te		mat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icula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do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(pro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ed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io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últimos 3</a:t>
            </a:r>
            <a:r>
              <a:rPr sz="1400" spc="-1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años).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9365" y="5599622"/>
            <a:ext cx="387667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186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inmueble quedará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afecto 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servicio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educativo.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5972" y="2060829"/>
            <a:ext cx="4320540" cy="4320540"/>
          </a:xfrm>
          <a:custGeom>
            <a:avLst/>
            <a:gdLst/>
            <a:ahLst/>
            <a:cxnLst/>
            <a:rect l="l" t="t" r="r" b="b"/>
            <a:pathLst>
              <a:path w="4320540" h="4320540">
                <a:moveTo>
                  <a:pt x="0" y="393954"/>
                </a:moveTo>
                <a:lnTo>
                  <a:pt x="3069" y="344541"/>
                </a:lnTo>
                <a:lnTo>
                  <a:pt x="12033" y="296960"/>
                </a:lnTo>
                <a:lnTo>
                  <a:pt x="26520" y="251577"/>
                </a:lnTo>
                <a:lnTo>
                  <a:pt x="46162" y="208764"/>
                </a:lnTo>
                <a:lnTo>
                  <a:pt x="70589" y="168889"/>
                </a:lnTo>
                <a:lnTo>
                  <a:pt x="99433" y="132323"/>
                </a:lnTo>
                <a:lnTo>
                  <a:pt x="132323" y="99433"/>
                </a:lnTo>
                <a:lnTo>
                  <a:pt x="168889" y="70589"/>
                </a:lnTo>
                <a:lnTo>
                  <a:pt x="208764" y="46162"/>
                </a:lnTo>
                <a:lnTo>
                  <a:pt x="251577" y="26520"/>
                </a:lnTo>
                <a:lnTo>
                  <a:pt x="296960" y="12033"/>
                </a:lnTo>
                <a:lnTo>
                  <a:pt x="344541" y="3069"/>
                </a:lnTo>
                <a:lnTo>
                  <a:pt x="393953" y="0"/>
                </a:lnTo>
                <a:lnTo>
                  <a:pt x="3926585" y="0"/>
                </a:lnTo>
                <a:lnTo>
                  <a:pt x="3975998" y="3069"/>
                </a:lnTo>
                <a:lnTo>
                  <a:pt x="4023579" y="12033"/>
                </a:lnTo>
                <a:lnTo>
                  <a:pt x="4068962" y="26520"/>
                </a:lnTo>
                <a:lnTo>
                  <a:pt x="4111775" y="46162"/>
                </a:lnTo>
                <a:lnTo>
                  <a:pt x="4151650" y="70589"/>
                </a:lnTo>
                <a:lnTo>
                  <a:pt x="4188216" y="99433"/>
                </a:lnTo>
                <a:lnTo>
                  <a:pt x="4221106" y="132323"/>
                </a:lnTo>
                <a:lnTo>
                  <a:pt x="4249950" y="168889"/>
                </a:lnTo>
                <a:lnTo>
                  <a:pt x="4274377" y="208764"/>
                </a:lnTo>
                <a:lnTo>
                  <a:pt x="4294019" y="251577"/>
                </a:lnTo>
                <a:lnTo>
                  <a:pt x="4308506" y="296960"/>
                </a:lnTo>
                <a:lnTo>
                  <a:pt x="4317470" y="344541"/>
                </a:lnTo>
                <a:lnTo>
                  <a:pt x="4320540" y="393954"/>
                </a:lnTo>
                <a:lnTo>
                  <a:pt x="4320540" y="3926598"/>
                </a:lnTo>
                <a:lnTo>
                  <a:pt x="4317470" y="3976009"/>
                </a:lnTo>
                <a:lnTo>
                  <a:pt x="4308506" y="4023589"/>
                </a:lnTo>
                <a:lnTo>
                  <a:pt x="4294019" y="4068967"/>
                </a:lnTo>
                <a:lnTo>
                  <a:pt x="4274377" y="4111776"/>
                </a:lnTo>
                <a:lnTo>
                  <a:pt x="4249950" y="4151645"/>
                </a:lnTo>
                <a:lnTo>
                  <a:pt x="4221106" y="4188207"/>
                </a:lnTo>
                <a:lnTo>
                  <a:pt x="4188216" y="4221091"/>
                </a:lnTo>
                <a:lnTo>
                  <a:pt x="4151650" y="4249928"/>
                </a:lnTo>
                <a:lnTo>
                  <a:pt x="4111775" y="4274350"/>
                </a:lnTo>
                <a:lnTo>
                  <a:pt x="4068962" y="4293988"/>
                </a:lnTo>
                <a:lnTo>
                  <a:pt x="4023579" y="4308471"/>
                </a:lnTo>
                <a:lnTo>
                  <a:pt x="3975998" y="4317432"/>
                </a:lnTo>
                <a:lnTo>
                  <a:pt x="3926585" y="4320501"/>
                </a:lnTo>
                <a:lnTo>
                  <a:pt x="393953" y="4320501"/>
                </a:lnTo>
                <a:lnTo>
                  <a:pt x="344541" y="4317432"/>
                </a:lnTo>
                <a:lnTo>
                  <a:pt x="296960" y="4308471"/>
                </a:lnTo>
                <a:lnTo>
                  <a:pt x="251577" y="4293988"/>
                </a:lnTo>
                <a:lnTo>
                  <a:pt x="208764" y="4274350"/>
                </a:lnTo>
                <a:lnTo>
                  <a:pt x="168889" y="4249928"/>
                </a:lnTo>
                <a:lnTo>
                  <a:pt x="132323" y="4221091"/>
                </a:lnTo>
                <a:lnTo>
                  <a:pt x="99433" y="4188207"/>
                </a:lnTo>
                <a:lnTo>
                  <a:pt x="70589" y="4151645"/>
                </a:lnTo>
                <a:lnTo>
                  <a:pt x="46162" y="4111776"/>
                </a:lnTo>
                <a:lnTo>
                  <a:pt x="26520" y="4068967"/>
                </a:lnTo>
                <a:lnTo>
                  <a:pt x="12033" y="4023589"/>
                </a:lnTo>
                <a:lnTo>
                  <a:pt x="3069" y="3976009"/>
                </a:lnTo>
                <a:lnTo>
                  <a:pt x="0" y="3926598"/>
                </a:lnTo>
                <a:lnTo>
                  <a:pt x="0" y="393954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39546" y="4149090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26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3481196"/>
            <a:ext cx="28454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Adquisición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 través</a:t>
            </a:r>
            <a:r>
              <a:rPr sz="1700" b="1" spc="-1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cuotas</a:t>
            </a:r>
            <a:r>
              <a:rPr sz="1700" b="1" spc="-1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mensuales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365" y="2839973"/>
            <a:ext cx="139382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79756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Las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cuotas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7942" y="2839973"/>
            <a:ext cx="107251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307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	podrán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6353" y="2839973"/>
            <a:ext cx="105918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0269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</a:t>
            </a:r>
            <a:r>
              <a:rPr sz="1400" spc="-3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ar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5878" y="3094482"/>
            <a:ext cx="75755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doceava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3895" y="3094482"/>
            <a:ext cx="92646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643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pa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te	del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2218" y="3094482"/>
            <a:ext cx="162306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4995" algn="l"/>
                <a:tab pos="1027430" algn="l"/>
              </a:tabLst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11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%	del	</a:t>
            </a:r>
            <a:r>
              <a:rPr sz="1400" spc="-30" dirty="0">
                <a:solidFill>
                  <a:srgbClr val="244060"/>
                </a:solidFill>
                <a:latin typeface="Verdana"/>
                <a:cs typeface="Verdana"/>
              </a:rPr>
              <a:t>av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úo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5878" y="3347846"/>
            <a:ext cx="54673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f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sca</a:t>
            </a:r>
            <a:r>
              <a:rPr sz="1400" spc="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9365" y="3856863"/>
            <a:ext cx="27216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93090" algn="l"/>
                <a:tab pos="1296035" algn="l"/>
                <a:tab pos="1756410" algn="l"/>
                <a:tab pos="2085339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	mo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to	que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	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pute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7020" y="3856863"/>
            <a:ext cx="104775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8825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b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á	ser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9941" y="4109846"/>
            <a:ext cx="54483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	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9365" y="4068668"/>
            <a:ext cx="319151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>
              <a:lnSpc>
                <a:spcPct val="119300"/>
              </a:lnSpc>
              <a:tabLst>
                <a:tab pos="1899285" algn="l"/>
              </a:tabLst>
            </a:pPr>
            <a:r>
              <a:rPr sz="1400" spc="-25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25" dirty="0">
                <a:solidFill>
                  <a:srgbClr val="244060"/>
                </a:solidFill>
                <a:latin typeface="Verdana"/>
                <a:cs typeface="Verdana"/>
              </a:rPr>
              <a:t>z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on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b</a:t>
            </a:r>
            <a:r>
              <a:rPr sz="1400" spc="10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ente	propo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c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on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do  ingresos del</a:t>
            </a:r>
            <a:r>
              <a:rPr sz="1400" spc="-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establecimiento.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934719" algn="l"/>
                <a:tab pos="1852295" algn="l"/>
                <a:tab pos="238887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Las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cuotas	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	podrán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7560" y="4872101"/>
            <a:ext cx="53784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pag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5878" y="5126608"/>
            <a:ext cx="308864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mensualmente hasta por 25</a:t>
            </a:r>
            <a:r>
              <a:rPr sz="1400" spc="-14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5972" y="2564892"/>
            <a:ext cx="4320540" cy="3168650"/>
          </a:xfrm>
          <a:custGeom>
            <a:avLst/>
            <a:gdLst/>
            <a:ahLst/>
            <a:cxnLst/>
            <a:rect l="l" t="t" r="r" b="b"/>
            <a:pathLst>
              <a:path w="4320540" h="3168650">
                <a:moveTo>
                  <a:pt x="0" y="288925"/>
                </a:moveTo>
                <a:lnTo>
                  <a:pt x="3779" y="242042"/>
                </a:lnTo>
                <a:lnTo>
                  <a:pt x="14722" y="197575"/>
                </a:lnTo>
                <a:lnTo>
                  <a:pt x="32236" y="156116"/>
                </a:lnTo>
                <a:lnTo>
                  <a:pt x="55725" y="118259"/>
                </a:lnTo>
                <a:lnTo>
                  <a:pt x="84597" y="84597"/>
                </a:lnTo>
                <a:lnTo>
                  <a:pt x="118259" y="55725"/>
                </a:lnTo>
                <a:lnTo>
                  <a:pt x="156116" y="32236"/>
                </a:lnTo>
                <a:lnTo>
                  <a:pt x="197575" y="14722"/>
                </a:lnTo>
                <a:lnTo>
                  <a:pt x="242042" y="3779"/>
                </a:lnTo>
                <a:lnTo>
                  <a:pt x="288925" y="0"/>
                </a:lnTo>
                <a:lnTo>
                  <a:pt x="4031615" y="0"/>
                </a:lnTo>
                <a:lnTo>
                  <a:pt x="4078466" y="3779"/>
                </a:lnTo>
                <a:lnTo>
                  <a:pt x="4122915" y="14722"/>
                </a:lnTo>
                <a:lnTo>
                  <a:pt x="4164367" y="32236"/>
                </a:lnTo>
                <a:lnTo>
                  <a:pt x="4202225" y="55725"/>
                </a:lnTo>
                <a:lnTo>
                  <a:pt x="4235894" y="84597"/>
                </a:lnTo>
                <a:lnTo>
                  <a:pt x="4264777" y="118259"/>
                </a:lnTo>
                <a:lnTo>
                  <a:pt x="4288279" y="156116"/>
                </a:lnTo>
                <a:lnTo>
                  <a:pt x="4305804" y="197575"/>
                </a:lnTo>
                <a:lnTo>
                  <a:pt x="4316756" y="242042"/>
                </a:lnTo>
                <a:lnTo>
                  <a:pt x="4320540" y="288925"/>
                </a:lnTo>
                <a:lnTo>
                  <a:pt x="4320540" y="2879471"/>
                </a:lnTo>
                <a:lnTo>
                  <a:pt x="4316756" y="2926333"/>
                </a:lnTo>
                <a:lnTo>
                  <a:pt x="4305804" y="2970787"/>
                </a:lnTo>
                <a:lnTo>
                  <a:pt x="4288279" y="3012237"/>
                </a:lnTo>
                <a:lnTo>
                  <a:pt x="4264777" y="3050090"/>
                </a:lnTo>
                <a:lnTo>
                  <a:pt x="4235894" y="3083750"/>
                </a:lnTo>
                <a:lnTo>
                  <a:pt x="4202225" y="3112623"/>
                </a:lnTo>
                <a:lnTo>
                  <a:pt x="4164367" y="3136115"/>
                </a:lnTo>
                <a:lnTo>
                  <a:pt x="4122915" y="3153631"/>
                </a:lnTo>
                <a:lnTo>
                  <a:pt x="4078466" y="3164577"/>
                </a:lnTo>
                <a:lnTo>
                  <a:pt x="4031615" y="3168357"/>
                </a:lnTo>
                <a:lnTo>
                  <a:pt x="288925" y="3168357"/>
                </a:lnTo>
                <a:lnTo>
                  <a:pt x="242042" y="3164577"/>
                </a:lnTo>
                <a:lnTo>
                  <a:pt x="197575" y="3153631"/>
                </a:lnTo>
                <a:lnTo>
                  <a:pt x="156116" y="3136115"/>
                </a:lnTo>
                <a:lnTo>
                  <a:pt x="118259" y="3112623"/>
                </a:lnTo>
                <a:lnTo>
                  <a:pt x="84597" y="3083750"/>
                </a:lnTo>
                <a:lnTo>
                  <a:pt x="55725" y="3050090"/>
                </a:lnTo>
                <a:lnTo>
                  <a:pt x="32236" y="3012237"/>
                </a:lnTo>
                <a:lnTo>
                  <a:pt x="14722" y="2970787"/>
                </a:lnTo>
                <a:lnTo>
                  <a:pt x="3779" y="2926333"/>
                </a:lnTo>
                <a:lnTo>
                  <a:pt x="0" y="2879471"/>
                </a:lnTo>
                <a:lnTo>
                  <a:pt x="0" y="288925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39546" y="4149090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26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656181"/>
            <a:ext cx="7546975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</a:pP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actuales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sostenedores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existen también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opciones excepcionales de 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arriendo y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contrato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uso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infraestructura, debidamente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regulados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para 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evitar su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uso con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fines de</a:t>
            </a:r>
            <a:r>
              <a:rPr sz="1400" b="1" spc="-1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lucro.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2943067"/>
            <a:ext cx="7477125" cy="229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permite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arriendo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permanente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 un tope de un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11% del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avalúo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fiscal 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dividido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doce mensualidades, en los siguientes</a:t>
            </a:r>
            <a:r>
              <a:rPr sz="1400" spc="-17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casos: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 el propietario del inmueble es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una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persona jurídica sin fines de lucro ,</a:t>
            </a:r>
            <a:r>
              <a:rPr sz="1400" spc="-15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</a:t>
            </a:r>
            <a:endParaRPr sz="1400" dirty="0">
              <a:latin typeface="Verdana"/>
              <a:cs typeface="Verdana"/>
            </a:endParaRPr>
          </a:p>
          <a:p>
            <a:pPr marL="355600" marR="6350" indent="-342900">
              <a:lnSpc>
                <a:spcPct val="118600"/>
              </a:lnSpc>
              <a:spcBef>
                <a:spcPts val="10"/>
              </a:spcBef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 no </a:t>
            </a:r>
            <a:r>
              <a:rPr sz="1400" spc="-40" dirty="0">
                <a:solidFill>
                  <a:srgbClr val="244060"/>
                </a:solidFill>
                <a:latin typeface="Verdana"/>
                <a:cs typeface="Verdana"/>
              </a:rPr>
              <a:t>hay,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ni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ha habido en 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últimos dos años,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relación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societal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familiar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entre el propietario y los miembros 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entidad</a:t>
            </a:r>
            <a:r>
              <a:rPr sz="1400" spc="-14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sostenedora.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5715">
              <a:lnSpc>
                <a:spcPct val="1186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Las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nuevas Entidades sin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Fines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Lucro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podrán pedir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SII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reavalúo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inmuebles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696720"/>
            <a:ext cx="803084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Los actuales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sostenedores  con hasta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400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estudiantes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en 2014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podrán optar</a:t>
            </a:r>
            <a:r>
              <a:rPr sz="1400" b="1" spc="-8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por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celebrar un contrato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uso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infraestructura para fines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 educacionales.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2894584"/>
            <a:ext cx="7981950" cy="225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contrato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uso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infraestructura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puede ser con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una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persona</a:t>
            </a:r>
            <a:r>
              <a:rPr sz="1400" spc="-8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relacionada.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91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contrato será indefinido,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pero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propietario podrá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poner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término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mismo,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informando con una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anticipación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5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años,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valor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corresponderá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costo de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mantención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infraestructura,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siempre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 de cargo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del propietario.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Ese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valor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 ha fijado con un tope del 4,2% del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Avalúo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Fiscal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dividido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doce</a:t>
            </a:r>
            <a:r>
              <a:rPr sz="1400" spc="-1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mensualidades.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contrato establece prioridades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para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compra por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parte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entidad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sostenedora   </a:t>
            </a:r>
            <a:r>
              <a:rPr sz="1400" spc="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</a:t>
            </a:r>
            <a:r>
              <a:rPr sz="1400" spc="-7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Estado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48580" cy="1196975"/>
          </a:xfrm>
          <a:custGeom>
            <a:avLst/>
            <a:gdLst/>
            <a:ahLst/>
            <a:cxnLst/>
            <a:rect l="l" t="t" r="r" b="b"/>
            <a:pathLst>
              <a:path w="5148580" h="1196975">
                <a:moveTo>
                  <a:pt x="0" y="1196746"/>
                </a:moveTo>
                <a:lnTo>
                  <a:pt x="5148072" y="1196746"/>
                </a:lnTo>
                <a:lnTo>
                  <a:pt x="5148072" y="0"/>
                </a:lnTo>
                <a:lnTo>
                  <a:pt x="0" y="0"/>
                </a:lnTo>
                <a:lnTo>
                  <a:pt x="0" y="1196746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934839" y="0"/>
            <a:ext cx="420916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304038"/>
            <a:ext cx="329692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Nuevos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Principios</a:t>
            </a:r>
            <a:r>
              <a:rPr sz="2000" b="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10" dirty="0">
                <a:solidFill>
                  <a:srgbClr val="FFFFFF"/>
                </a:solidFill>
              </a:rPr>
              <a:t>Sistema</a:t>
            </a:r>
            <a:r>
              <a:rPr sz="2500" spc="-1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Educativo</a:t>
            </a:r>
            <a:endParaRPr sz="2500" dirty="0"/>
          </a:p>
        </p:txBody>
      </p:sp>
      <p:sp>
        <p:nvSpPr>
          <p:cNvPr id="5" name="object 5"/>
          <p:cNvSpPr txBox="1"/>
          <p:nvPr/>
        </p:nvSpPr>
        <p:spPr>
          <a:xfrm>
            <a:off x="330200" y="1719300"/>
            <a:ext cx="4311015" cy="305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19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No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discriminación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arbitraria e Inclusión 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conlleva el deber del Estado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velar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por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inclusión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integración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establecimientos</a:t>
            </a:r>
            <a:r>
              <a:rPr sz="1400" spc="-11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educacionales.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244060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19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Gratuidad Progresiva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deberá  implantar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Estado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establecimientos  subvencionados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 que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reciben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aportes  permanentes del</a:t>
            </a:r>
            <a:r>
              <a:rPr sz="1400" spc="-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Estado.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Clr>
                <a:srgbClr val="24406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1379855" algn="l"/>
                <a:tab pos="1875155" algn="l"/>
                <a:tab pos="2402840" algn="l"/>
                <a:tab pos="3429635" algn="l"/>
                <a:tab pos="3728720" algn="l"/>
                <a:tab pos="4079240" algn="l"/>
              </a:tabLst>
            </a:pP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Dignidad	</a:t>
            </a:r>
            <a:r>
              <a:rPr sz="1400" b="1" spc="-10" dirty="0">
                <a:solidFill>
                  <a:srgbClr val="244060"/>
                </a:solidFill>
                <a:latin typeface="Verdana"/>
                <a:cs typeface="Verdana"/>
              </a:rPr>
              <a:t>del	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Ser	Humano	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de</a:t>
            </a:r>
            <a:endParaRPr sz="1400" dirty="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Educación</a:t>
            </a:r>
            <a:r>
              <a:rPr sz="1400" b="1" spc="-8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Integral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5320299"/>
            <a:ext cx="430911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modifican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además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otros principios como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el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diversidad, flexibilidad, responsabilidad  de </a:t>
            </a:r>
            <a:r>
              <a:rPr sz="1400" b="1" spc="-10" dirty="0">
                <a:solidFill>
                  <a:srgbClr val="244060"/>
                </a:solidFill>
                <a:latin typeface="Verdana"/>
                <a:cs typeface="Verdana"/>
              </a:rPr>
              <a:t>estudiantes,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padres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apoderados,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y 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sustentabilidad.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6017" y="322529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289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51306" y="2974467"/>
            <a:ext cx="343471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¿Qué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pasa con los</a:t>
            </a:r>
            <a:r>
              <a:rPr sz="1700" b="1" spc="-11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contratos  de arriendo</a:t>
            </a:r>
            <a:r>
              <a:rPr sz="1700" b="1" spc="-13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vigentes?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365" y="1935114"/>
            <a:ext cx="3876040" cy="4870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sostenedores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que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tengan contratos de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arrendamiento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inscritos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Conservador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Bienes </a:t>
            </a:r>
            <a:r>
              <a:rPr sz="1400" spc="-10" dirty="0" err="1" smtClean="0">
                <a:solidFill>
                  <a:srgbClr val="244060"/>
                </a:solidFill>
                <a:latin typeface="Verdana"/>
                <a:cs typeface="Verdana"/>
              </a:rPr>
              <a:t>Raíces</a:t>
            </a:r>
            <a:r>
              <a:rPr lang="es-CL" sz="1400" spc="-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al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inicio 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del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año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escolar </a:t>
            </a:r>
            <a:r>
              <a:rPr sz="1400" spc="-10" dirty="0" smtClean="0">
                <a:solidFill>
                  <a:srgbClr val="244060"/>
                </a:solidFill>
                <a:latin typeface="Verdana"/>
                <a:cs typeface="Verdana"/>
              </a:rPr>
              <a:t>2014</a:t>
            </a:r>
            <a:r>
              <a:rPr lang="es-CL" sz="1400" spc="-10" dirty="0" smtClean="0">
                <a:solidFill>
                  <a:srgbClr val="244060"/>
                </a:solidFill>
                <a:latin typeface="Verdana"/>
                <a:cs typeface="Verdana"/>
              </a:rPr>
              <a:t>,</a:t>
            </a:r>
            <a:r>
              <a:rPr sz="1400" spc="-1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podrán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continuar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 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ellos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 err="1">
                <a:solidFill>
                  <a:srgbClr val="244060"/>
                </a:solidFill>
                <a:latin typeface="Verdana"/>
                <a:cs typeface="Verdana"/>
              </a:rPr>
              <a:t>las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lang="es-CL"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mismas</a:t>
            </a:r>
            <a:r>
              <a:rPr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lang="es-CL"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condiciones</a:t>
            </a:r>
            <a:r>
              <a:rPr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hasta </a:t>
            </a:r>
            <a:r>
              <a:rPr lang="es-CL" sz="1400" dirty="0" smtClean="0">
                <a:solidFill>
                  <a:srgbClr val="244060"/>
                </a:solidFill>
                <a:latin typeface="Verdana"/>
                <a:cs typeface="Verdana"/>
              </a:rPr>
              <a:t>su vencimiento o hasta 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lang="es-CL" sz="1400" dirty="0" smtClean="0">
                <a:solidFill>
                  <a:srgbClr val="244060"/>
                </a:solidFill>
                <a:latin typeface="Verdana"/>
                <a:cs typeface="Verdana"/>
              </a:rPr>
              <a:t>momento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cual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deban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pasar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dirty="0" err="1">
                <a:solidFill>
                  <a:srgbClr val="244060"/>
                </a:solidFill>
                <a:latin typeface="Verdana"/>
                <a:cs typeface="Verdana"/>
              </a:rPr>
              <a:t>ser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err="1" smtClean="0">
                <a:solidFill>
                  <a:srgbClr val="244060"/>
                </a:solidFill>
                <a:latin typeface="Verdana"/>
                <a:cs typeface="Verdana"/>
              </a:rPr>
              <a:t>propietarios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 comodatarios del</a:t>
            </a:r>
            <a:r>
              <a:rPr sz="1400" spc="-9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err="1" smtClean="0">
                <a:solidFill>
                  <a:srgbClr val="244060"/>
                </a:solidFill>
                <a:latin typeface="Verdana"/>
                <a:cs typeface="Verdana"/>
              </a:rPr>
              <a:t>inmueble</a:t>
            </a:r>
            <a:r>
              <a:rPr lang="es-CL" sz="1400" dirty="0" smtClean="0">
                <a:solidFill>
                  <a:srgbClr val="244060"/>
                </a:solidFill>
                <a:latin typeface="Verdana"/>
                <a:cs typeface="Verdana"/>
              </a:rPr>
              <a:t>, si éste es anterior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.</a:t>
            </a:r>
            <a:r>
              <a:rPr lang="es-CL" sz="1400" dirty="0" smtClean="0">
                <a:solidFill>
                  <a:srgbClr val="244060"/>
                </a:solidFill>
                <a:latin typeface="Verdana"/>
                <a:cs typeface="Verdana"/>
              </a:rPr>
              <a:t> Si el contrato vence antes de dicho plazo, debe renovarse al 11% del avalúo fiscal como máximo valor.</a:t>
            </a:r>
          </a:p>
          <a:p>
            <a:pPr marL="12700" marR="5080" algn="just">
              <a:lnSpc>
                <a:spcPct val="119100"/>
              </a:lnSpc>
            </a:pPr>
            <a:endParaRPr lang="es-CL" sz="1400" dirty="0">
              <a:solidFill>
                <a:srgbClr val="24406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19100"/>
              </a:lnSpc>
            </a:pPr>
            <a:r>
              <a:rPr lang="es-CL" sz="1400" dirty="0" smtClean="0">
                <a:solidFill>
                  <a:srgbClr val="244060"/>
                </a:solidFill>
                <a:latin typeface="Verdana"/>
                <a:cs typeface="Verdana"/>
              </a:rPr>
              <a:t>Los sostenedores que no tenían contratos de arriendo inscritos en el Conservador de Bienes Raíces podrán continuarlos o suscribirlos hasta el momento en el cual deban pasar a ser propietarios, siempre con el límite del 11% del avalúo fiscal.</a:t>
            </a:r>
          </a:p>
          <a:p>
            <a:pPr marL="12700" marR="5080" algn="just">
              <a:lnSpc>
                <a:spcPct val="119100"/>
              </a:lnSpc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5972" y="1772792"/>
            <a:ext cx="4320540" cy="4932808"/>
          </a:xfrm>
          <a:custGeom>
            <a:avLst/>
            <a:gdLst/>
            <a:ahLst/>
            <a:cxnLst/>
            <a:rect l="l" t="t" r="r" b="b"/>
            <a:pathLst>
              <a:path w="4320540" h="2232660">
                <a:moveTo>
                  <a:pt x="0" y="300228"/>
                </a:moveTo>
                <a:lnTo>
                  <a:pt x="3928" y="251517"/>
                </a:lnTo>
                <a:lnTo>
                  <a:pt x="15300" y="205313"/>
                </a:lnTo>
                <a:lnTo>
                  <a:pt x="33501" y="162233"/>
                </a:lnTo>
                <a:lnTo>
                  <a:pt x="57912" y="122895"/>
                </a:lnTo>
                <a:lnTo>
                  <a:pt x="87915" y="87915"/>
                </a:lnTo>
                <a:lnTo>
                  <a:pt x="122895" y="57911"/>
                </a:lnTo>
                <a:lnTo>
                  <a:pt x="162233" y="33501"/>
                </a:lnTo>
                <a:lnTo>
                  <a:pt x="205313" y="15300"/>
                </a:lnTo>
                <a:lnTo>
                  <a:pt x="251517" y="3928"/>
                </a:lnTo>
                <a:lnTo>
                  <a:pt x="300227" y="0"/>
                </a:lnTo>
                <a:lnTo>
                  <a:pt x="4020311" y="0"/>
                </a:lnTo>
                <a:lnTo>
                  <a:pt x="4068991" y="3928"/>
                </a:lnTo>
                <a:lnTo>
                  <a:pt x="4115177" y="15300"/>
                </a:lnTo>
                <a:lnTo>
                  <a:pt x="4158250" y="33501"/>
                </a:lnTo>
                <a:lnTo>
                  <a:pt x="4197589" y="57912"/>
                </a:lnTo>
                <a:lnTo>
                  <a:pt x="4232576" y="87915"/>
                </a:lnTo>
                <a:lnTo>
                  <a:pt x="4262591" y="122895"/>
                </a:lnTo>
                <a:lnTo>
                  <a:pt x="4287014" y="162233"/>
                </a:lnTo>
                <a:lnTo>
                  <a:pt x="4305226" y="205313"/>
                </a:lnTo>
                <a:lnTo>
                  <a:pt x="4316608" y="251517"/>
                </a:lnTo>
                <a:lnTo>
                  <a:pt x="4320540" y="300228"/>
                </a:lnTo>
                <a:lnTo>
                  <a:pt x="4320540" y="1932051"/>
                </a:lnTo>
                <a:lnTo>
                  <a:pt x="4316608" y="1980761"/>
                </a:lnTo>
                <a:lnTo>
                  <a:pt x="4305226" y="2026965"/>
                </a:lnTo>
                <a:lnTo>
                  <a:pt x="4287014" y="2070045"/>
                </a:lnTo>
                <a:lnTo>
                  <a:pt x="4262591" y="2109383"/>
                </a:lnTo>
                <a:lnTo>
                  <a:pt x="4232576" y="2144363"/>
                </a:lnTo>
                <a:lnTo>
                  <a:pt x="4197589" y="2174367"/>
                </a:lnTo>
                <a:lnTo>
                  <a:pt x="4158250" y="2198777"/>
                </a:lnTo>
                <a:lnTo>
                  <a:pt x="4115177" y="2216978"/>
                </a:lnTo>
                <a:lnTo>
                  <a:pt x="4068991" y="2228350"/>
                </a:lnTo>
                <a:lnTo>
                  <a:pt x="4020311" y="2232279"/>
                </a:lnTo>
                <a:lnTo>
                  <a:pt x="300227" y="2232279"/>
                </a:lnTo>
                <a:lnTo>
                  <a:pt x="251517" y="2228350"/>
                </a:lnTo>
                <a:lnTo>
                  <a:pt x="205313" y="2216978"/>
                </a:lnTo>
                <a:lnTo>
                  <a:pt x="162233" y="2198777"/>
                </a:lnTo>
                <a:lnTo>
                  <a:pt x="122895" y="2174367"/>
                </a:lnTo>
                <a:lnTo>
                  <a:pt x="87915" y="2144363"/>
                </a:lnTo>
                <a:lnTo>
                  <a:pt x="57911" y="2109383"/>
                </a:lnTo>
                <a:lnTo>
                  <a:pt x="33501" y="2070045"/>
                </a:lnTo>
                <a:lnTo>
                  <a:pt x="15300" y="2026965"/>
                </a:lnTo>
                <a:lnTo>
                  <a:pt x="3928" y="1980761"/>
                </a:lnTo>
                <a:lnTo>
                  <a:pt x="0" y="1932051"/>
                </a:lnTo>
                <a:lnTo>
                  <a:pt x="0" y="300228"/>
                </a:lnTo>
                <a:close/>
              </a:path>
            </a:pathLst>
          </a:custGeom>
          <a:ln w="9524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306" y="3962400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26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150" y="303529"/>
            <a:ext cx="529526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Un marco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regulatorio</a:t>
            </a:r>
            <a:r>
              <a:rPr sz="2800" b="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robusto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797" y="2895473"/>
            <a:ext cx="309626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¿Cuáles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son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plazos</a:t>
            </a:r>
            <a:r>
              <a:rPr sz="1700" b="1" spc="-15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de  arriendos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y</a:t>
            </a:r>
            <a:r>
              <a:rPr sz="1700" b="1" spc="-6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comodatos?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2991" y="1752600"/>
            <a:ext cx="3804920" cy="4870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lang="es-CL" sz="1400" dirty="0" smtClean="0">
                <a:solidFill>
                  <a:srgbClr val="244060"/>
                </a:solidFill>
                <a:latin typeface="Verdana"/>
                <a:cs typeface="Verdana"/>
              </a:rPr>
              <a:t>Todos l</a:t>
            </a:r>
            <a:r>
              <a:rPr sz="1400" dirty="0" err="1" smtClean="0">
                <a:solidFill>
                  <a:srgbClr val="244060"/>
                </a:solidFill>
                <a:latin typeface="Verdana"/>
                <a:cs typeface="Verdana"/>
              </a:rPr>
              <a:t>os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NUEVOS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contratos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arriendo o  comodato deberán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estar inscritos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el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Conservador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dirty="0" err="1">
                <a:solidFill>
                  <a:srgbClr val="244060"/>
                </a:solidFill>
                <a:latin typeface="Verdana"/>
                <a:cs typeface="Verdana"/>
              </a:rPr>
              <a:t>Bienes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10" dirty="0" err="1" smtClean="0">
                <a:solidFill>
                  <a:srgbClr val="244060"/>
                </a:solidFill>
                <a:latin typeface="Verdana"/>
                <a:cs typeface="Verdana"/>
              </a:rPr>
              <a:t>Raíces</a:t>
            </a:r>
            <a:r>
              <a:rPr lang="es-CL" sz="1400" spc="-10" dirty="0" smtClean="0">
                <a:solidFill>
                  <a:srgbClr val="244060"/>
                </a:solidFill>
                <a:latin typeface="Verdana"/>
                <a:cs typeface="Verdana"/>
              </a:rPr>
              <a:t>.</a:t>
            </a:r>
          </a:p>
          <a:p>
            <a:pPr marL="12700" marR="5080" algn="just">
              <a:lnSpc>
                <a:spcPct val="119100"/>
              </a:lnSpc>
            </a:pPr>
            <a:r>
              <a:rPr sz="1400" spc="-1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endParaRPr lang="es-CL" sz="1400" spc="-10" dirty="0" smtClean="0">
              <a:solidFill>
                <a:srgbClr val="24406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19100"/>
              </a:lnSpc>
            </a:pPr>
            <a:r>
              <a:rPr lang="es-CL" sz="1400" spc="-10" dirty="0" smtClean="0">
                <a:solidFill>
                  <a:srgbClr val="244060"/>
                </a:solidFill>
                <a:latin typeface="Verdana"/>
                <a:cs typeface="Verdana"/>
              </a:rPr>
              <a:t>Los contratos de arriendo, en el caso que el propietario sea una persona no relacionada con la nueva entidad sostenedores sin fines de lucro o que siendo relacionada es a su vez una entidad sin fines de lucro,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err="1">
                <a:solidFill>
                  <a:srgbClr val="244060"/>
                </a:solidFill>
                <a:latin typeface="Verdana"/>
                <a:cs typeface="Verdana"/>
              </a:rPr>
              <a:t>deben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err="1" smtClean="0">
                <a:solidFill>
                  <a:srgbClr val="244060"/>
                </a:solidFill>
                <a:latin typeface="Verdana"/>
                <a:cs typeface="Verdana"/>
              </a:rPr>
              <a:t>ser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establecidos por un </a:t>
            </a:r>
            <a:r>
              <a:rPr sz="1400" spc="-5" dirty="0" err="1" smtClean="0">
                <a:solidFill>
                  <a:srgbClr val="244060"/>
                </a:solidFill>
                <a:latin typeface="Verdana"/>
                <a:cs typeface="Verdana"/>
              </a:rPr>
              <a:t>plazo</a:t>
            </a:r>
            <a:r>
              <a:rPr lang="es-CL"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 mínimo</a:t>
            </a:r>
            <a:r>
              <a:rPr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8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años, </a:t>
            </a:r>
            <a:r>
              <a:rPr sz="1400" spc="-5" dirty="0" err="1" smtClean="0">
                <a:solidFill>
                  <a:srgbClr val="244060"/>
                </a:solidFill>
                <a:latin typeface="Verdana"/>
                <a:cs typeface="Verdana"/>
              </a:rPr>
              <a:t>renovable</a:t>
            </a:r>
            <a:r>
              <a:rPr sz="1400" spc="-5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automáticamente por </a:t>
            </a:r>
            <a:r>
              <a:rPr sz="1400" spc="-5" dirty="0" err="1">
                <a:solidFill>
                  <a:srgbClr val="244060"/>
                </a:solidFill>
                <a:latin typeface="Verdana"/>
                <a:cs typeface="Verdana"/>
              </a:rPr>
              <a:t>igual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err="1" smtClean="0">
                <a:solidFill>
                  <a:srgbClr val="244060"/>
                </a:solidFill>
                <a:latin typeface="Verdana"/>
                <a:cs typeface="Verdana"/>
              </a:rPr>
              <a:t>periodo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los cuatro años,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si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dirty="0" err="1">
                <a:solidFill>
                  <a:srgbClr val="244060"/>
                </a:solidFill>
                <a:latin typeface="Verdana"/>
                <a:cs typeface="Verdana"/>
              </a:rPr>
              <a:t>propietario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no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da aviso de su</a:t>
            </a:r>
            <a:r>
              <a:rPr sz="1400" spc="-14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err="1">
                <a:solidFill>
                  <a:srgbClr val="244060"/>
                </a:solidFill>
                <a:latin typeface="Verdana"/>
                <a:cs typeface="Verdana"/>
              </a:rPr>
              <a:t>término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.</a:t>
            </a:r>
            <a:endParaRPr lang="es-CL" sz="1400" dirty="0" smtClean="0">
              <a:solidFill>
                <a:srgbClr val="24406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19100"/>
              </a:lnSpc>
            </a:pPr>
            <a:endParaRPr lang="es-CL" sz="1400" dirty="0">
              <a:solidFill>
                <a:srgbClr val="24406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19100"/>
              </a:lnSpc>
            </a:pPr>
            <a:r>
              <a:rPr lang="es-CL" sz="1400" dirty="0" smtClean="0">
                <a:solidFill>
                  <a:srgbClr val="244060"/>
                </a:solidFill>
                <a:latin typeface="Verdana"/>
                <a:cs typeface="Verdana"/>
              </a:rPr>
              <a:t>Los contratos de comodato indefinido pueden ser terminados por el propietario dando aviso con cuatro años de anticipación.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2929" y="1676400"/>
            <a:ext cx="4320540" cy="4946892"/>
          </a:xfrm>
          <a:custGeom>
            <a:avLst/>
            <a:gdLst/>
            <a:ahLst/>
            <a:cxnLst/>
            <a:rect l="l" t="t" r="r" b="b"/>
            <a:pathLst>
              <a:path w="4320540" h="2088514">
                <a:moveTo>
                  <a:pt x="0" y="282067"/>
                </a:moveTo>
                <a:lnTo>
                  <a:pt x="3694" y="236333"/>
                </a:lnTo>
                <a:lnTo>
                  <a:pt x="14388" y="192942"/>
                </a:lnTo>
                <a:lnTo>
                  <a:pt x="31502" y="152475"/>
                </a:lnTo>
                <a:lnTo>
                  <a:pt x="54453" y="115516"/>
                </a:lnTo>
                <a:lnTo>
                  <a:pt x="82661" y="82645"/>
                </a:lnTo>
                <a:lnTo>
                  <a:pt x="115543" y="54445"/>
                </a:lnTo>
                <a:lnTo>
                  <a:pt x="152519" y="31498"/>
                </a:lnTo>
                <a:lnTo>
                  <a:pt x="193007" y="14387"/>
                </a:lnTo>
                <a:lnTo>
                  <a:pt x="236426" y="3693"/>
                </a:lnTo>
                <a:lnTo>
                  <a:pt x="282193" y="0"/>
                </a:lnTo>
                <a:lnTo>
                  <a:pt x="4038346" y="0"/>
                </a:lnTo>
                <a:lnTo>
                  <a:pt x="4084113" y="3693"/>
                </a:lnTo>
                <a:lnTo>
                  <a:pt x="4127532" y="14387"/>
                </a:lnTo>
                <a:lnTo>
                  <a:pt x="4168020" y="31498"/>
                </a:lnTo>
                <a:lnTo>
                  <a:pt x="4204996" y="54445"/>
                </a:lnTo>
                <a:lnTo>
                  <a:pt x="4237878" y="82645"/>
                </a:lnTo>
                <a:lnTo>
                  <a:pt x="4266086" y="115516"/>
                </a:lnTo>
                <a:lnTo>
                  <a:pt x="4289037" y="152475"/>
                </a:lnTo>
                <a:lnTo>
                  <a:pt x="4306151" y="192942"/>
                </a:lnTo>
                <a:lnTo>
                  <a:pt x="4316845" y="236333"/>
                </a:lnTo>
                <a:lnTo>
                  <a:pt x="4320540" y="282067"/>
                </a:lnTo>
                <a:lnTo>
                  <a:pt x="4320540" y="1806079"/>
                </a:lnTo>
                <a:lnTo>
                  <a:pt x="4316845" y="1851843"/>
                </a:lnTo>
                <a:lnTo>
                  <a:pt x="4306151" y="1895256"/>
                </a:lnTo>
                <a:lnTo>
                  <a:pt x="4289037" y="1935737"/>
                </a:lnTo>
                <a:lnTo>
                  <a:pt x="4266086" y="1972706"/>
                </a:lnTo>
                <a:lnTo>
                  <a:pt x="4237878" y="2005582"/>
                </a:lnTo>
                <a:lnTo>
                  <a:pt x="4204996" y="2033783"/>
                </a:lnTo>
                <a:lnTo>
                  <a:pt x="4168020" y="2056729"/>
                </a:lnTo>
                <a:lnTo>
                  <a:pt x="4127532" y="2073838"/>
                </a:lnTo>
                <a:lnTo>
                  <a:pt x="4084113" y="2084529"/>
                </a:lnTo>
                <a:lnTo>
                  <a:pt x="4038346" y="2088222"/>
                </a:lnTo>
                <a:lnTo>
                  <a:pt x="282193" y="2088222"/>
                </a:lnTo>
                <a:lnTo>
                  <a:pt x="236426" y="2084529"/>
                </a:lnTo>
                <a:lnTo>
                  <a:pt x="193007" y="2073838"/>
                </a:lnTo>
                <a:lnTo>
                  <a:pt x="152519" y="2056729"/>
                </a:lnTo>
                <a:lnTo>
                  <a:pt x="115543" y="2033783"/>
                </a:lnTo>
                <a:lnTo>
                  <a:pt x="82661" y="2005582"/>
                </a:lnTo>
                <a:lnTo>
                  <a:pt x="54453" y="1972706"/>
                </a:lnTo>
                <a:lnTo>
                  <a:pt x="31502" y="1935737"/>
                </a:lnTo>
                <a:lnTo>
                  <a:pt x="14388" y="1895256"/>
                </a:lnTo>
                <a:lnTo>
                  <a:pt x="3694" y="1851843"/>
                </a:lnTo>
                <a:lnTo>
                  <a:pt x="0" y="1806079"/>
                </a:lnTo>
                <a:lnTo>
                  <a:pt x="0" y="282067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8797" y="3810000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26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6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85265"/>
          </a:xfrm>
          <a:custGeom>
            <a:avLst/>
            <a:gdLst/>
            <a:ahLst/>
            <a:cxnLst/>
            <a:rect l="l" t="t" r="r" b="b"/>
            <a:pathLst>
              <a:path w="9144000" h="1485265">
                <a:moveTo>
                  <a:pt x="0" y="1484757"/>
                </a:moveTo>
                <a:lnTo>
                  <a:pt x="9144000" y="1484757"/>
                </a:lnTo>
                <a:lnTo>
                  <a:pt x="9144000" y="0"/>
                </a:lnTo>
                <a:lnTo>
                  <a:pt x="0" y="0"/>
                </a:lnTo>
                <a:lnTo>
                  <a:pt x="0" y="1484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368291" y="1268730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1790">
              <a:lnSpc>
                <a:spcPct val="100000"/>
              </a:lnSpc>
            </a:pPr>
            <a:r>
              <a:rPr spc="-5" dirty="0"/>
              <a:t>Otras Normas que</a:t>
            </a:r>
            <a:r>
              <a:rPr spc="-40" dirty="0"/>
              <a:t> </a:t>
            </a:r>
            <a:r>
              <a:rPr spc="-5" dirty="0"/>
              <a:t>Cambiarán</a:t>
            </a:r>
          </a:p>
        </p:txBody>
      </p:sp>
      <p:sp>
        <p:nvSpPr>
          <p:cNvPr id="7" name="object 7"/>
          <p:cNvSpPr/>
          <p:nvPr/>
        </p:nvSpPr>
        <p:spPr>
          <a:xfrm>
            <a:off x="1854073" y="1000402"/>
            <a:ext cx="2387600" cy="0"/>
          </a:xfrm>
          <a:custGeom>
            <a:avLst/>
            <a:gdLst/>
            <a:ahLst/>
            <a:cxnLst/>
            <a:rect l="l" t="t" r="r" b="b"/>
            <a:pathLst>
              <a:path w="2387600">
                <a:moveTo>
                  <a:pt x="0" y="0"/>
                </a:moveTo>
                <a:lnTo>
                  <a:pt x="2387473" y="0"/>
                </a:lnTo>
              </a:path>
            </a:pathLst>
          </a:custGeom>
          <a:ln w="3932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241419" y="1000402"/>
            <a:ext cx="3048635" cy="0"/>
          </a:xfrm>
          <a:custGeom>
            <a:avLst/>
            <a:gdLst/>
            <a:ahLst/>
            <a:cxnLst/>
            <a:rect l="l" t="t" r="r" b="b"/>
            <a:pathLst>
              <a:path w="3048634">
                <a:moveTo>
                  <a:pt x="0" y="0"/>
                </a:moveTo>
                <a:lnTo>
                  <a:pt x="3048507" y="0"/>
                </a:lnTo>
              </a:path>
            </a:pathLst>
          </a:custGeom>
          <a:ln w="39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677" y="303529"/>
            <a:ext cx="523557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20" dirty="0">
                <a:solidFill>
                  <a:srgbClr val="FFFFFF"/>
                </a:solidFill>
                <a:latin typeface="Verdana"/>
                <a:cs typeface="Verdana"/>
              </a:rPr>
              <a:t>Otras </a:t>
            </a: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normas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800" b="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cambairán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algn="ctr">
              <a:lnSpc>
                <a:spcPct val="100000"/>
              </a:lnSpc>
            </a:pPr>
            <a:r>
              <a:rPr dirty="0"/>
              <a:t>Una </a:t>
            </a:r>
            <a:r>
              <a:rPr spc="-5" dirty="0"/>
              <a:t>nueva Rendición </a:t>
            </a:r>
            <a:r>
              <a:rPr dirty="0"/>
              <a:t>de Cuentas rige a partir </a:t>
            </a:r>
            <a:r>
              <a:rPr spc="-5" dirty="0"/>
              <a:t>del </a:t>
            </a:r>
            <a:r>
              <a:rPr dirty="0"/>
              <a:t>1 de </a:t>
            </a:r>
            <a:r>
              <a:rPr spc="-5" dirty="0"/>
              <a:t>enero </a:t>
            </a:r>
            <a:r>
              <a:rPr dirty="0"/>
              <a:t>de</a:t>
            </a:r>
            <a:r>
              <a:rPr spc="-245" dirty="0"/>
              <a:t> </a:t>
            </a:r>
            <a:r>
              <a:rPr dirty="0"/>
              <a:t>2016</a:t>
            </a:r>
          </a:p>
          <a:p>
            <a:pPr marL="95885">
              <a:lnSpc>
                <a:spcPct val="100000"/>
              </a:lnSpc>
            </a:pPr>
            <a:endParaRPr dirty="0"/>
          </a:p>
          <a:p>
            <a:pPr marL="503555" marR="626745" indent="-287020">
              <a:lnSpc>
                <a:spcPct val="119300"/>
              </a:lnSpc>
              <a:spcBef>
                <a:spcPts val="1180"/>
              </a:spcBef>
              <a:buFont typeface="Arial"/>
              <a:buChar char="•"/>
              <a:tabLst>
                <a:tab pos="504825" algn="l"/>
              </a:tabLst>
            </a:pPr>
            <a:r>
              <a:rPr sz="1400" b="0" dirty="0">
                <a:latin typeface="Verdana"/>
                <a:cs typeface="Verdana"/>
              </a:rPr>
              <a:t>La ley exige </a:t>
            </a:r>
            <a:r>
              <a:rPr sz="1400" b="0" spc="-5" dirty="0">
                <a:latin typeface="Verdana"/>
                <a:cs typeface="Verdana"/>
              </a:rPr>
              <a:t>que </a:t>
            </a:r>
            <a:r>
              <a:rPr sz="1400" b="0" dirty="0">
                <a:latin typeface="Verdana"/>
                <a:cs typeface="Verdana"/>
              </a:rPr>
              <a:t>los sostenedores deben </a:t>
            </a:r>
            <a:r>
              <a:rPr sz="1400" b="0" spc="-5" dirty="0">
                <a:latin typeface="Verdana"/>
                <a:cs typeface="Verdana"/>
              </a:rPr>
              <a:t>llevar </a:t>
            </a:r>
            <a:r>
              <a:rPr sz="1400" b="0" dirty="0">
                <a:latin typeface="Verdana"/>
                <a:cs typeface="Verdana"/>
              </a:rPr>
              <a:t>su rendición de cuentas pública</a:t>
            </a:r>
            <a:r>
              <a:rPr sz="1400" b="0" spc="-204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de  conformidad a principios de contabilidad generalmente</a:t>
            </a:r>
            <a:r>
              <a:rPr sz="1400" b="0" spc="-170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aceptados.</a:t>
            </a:r>
            <a:endParaRPr sz="1400" dirty="0">
              <a:latin typeface="Verdana"/>
              <a:cs typeface="Verdana"/>
            </a:endParaRPr>
          </a:p>
          <a:p>
            <a:pPr marL="95885">
              <a:lnSpc>
                <a:spcPct val="100000"/>
              </a:lnSpc>
              <a:spcBef>
                <a:spcPts val="36"/>
              </a:spcBef>
              <a:buClr>
                <a:srgbClr val="244060"/>
              </a:buClr>
              <a:buFont typeface="Arial"/>
              <a:buChar char="•"/>
            </a:pPr>
            <a:endParaRPr sz="1400" dirty="0">
              <a:latin typeface="Verdana"/>
              <a:cs typeface="Verdana"/>
            </a:endParaRPr>
          </a:p>
          <a:p>
            <a:pPr marL="503555" marR="225425" indent="-287020">
              <a:lnSpc>
                <a:spcPct val="119300"/>
              </a:lnSpc>
              <a:buFont typeface="Arial"/>
              <a:buChar char="•"/>
              <a:tabLst>
                <a:tab pos="504825" algn="l"/>
              </a:tabLst>
            </a:pPr>
            <a:r>
              <a:rPr sz="1400" b="0" dirty="0">
                <a:latin typeface="Verdana"/>
                <a:cs typeface="Verdana"/>
              </a:rPr>
              <a:t>Los sostenedores deberán presentar estados financieros con información</a:t>
            </a:r>
            <a:r>
              <a:rPr sz="1400" b="0" spc="-175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desagregada  </a:t>
            </a:r>
            <a:r>
              <a:rPr sz="1400" b="0" spc="-5" dirty="0">
                <a:latin typeface="Verdana"/>
                <a:cs typeface="Verdana"/>
              </a:rPr>
              <a:t>por</a:t>
            </a:r>
            <a:r>
              <a:rPr sz="1400" b="0" spc="-75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escuela.</a:t>
            </a:r>
            <a:endParaRPr sz="1400" dirty="0">
              <a:latin typeface="Verdana"/>
              <a:cs typeface="Verdana"/>
            </a:endParaRPr>
          </a:p>
          <a:p>
            <a:pPr marL="95885">
              <a:lnSpc>
                <a:spcPct val="100000"/>
              </a:lnSpc>
              <a:spcBef>
                <a:spcPts val="38"/>
              </a:spcBef>
              <a:buClr>
                <a:srgbClr val="244060"/>
              </a:buClr>
              <a:buFont typeface="Arial"/>
              <a:buChar char="•"/>
            </a:pPr>
            <a:endParaRPr sz="1400" dirty="0">
              <a:latin typeface="Verdana"/>
              <a:cs typeface="Verdana"/>
            </a:endParaRPr>
          </a:p>
          <a:p>
            <a:pPr marL="503555" marR="391795" indent="-287020">
              <a:lnSpc>
                <a:spcPct val="119300"/>
              </a:lnSpc>
              <a:buFont typeface="Arial"/>
              <a:buChar char="•"/>
              <a:tabLst>
                <a:tab pos="504825" algn="l"/>
              </a:tabLst>
            </a:pPr>
            <a:r>
              <a:rPr sz="1400" b="0" dirty="0">
                <a:latin typeface="Verdana"/>
                <a:cs typeface="Verdana"/>
              </a:rPr>
              <a:t>Se faculta a la Superintendencia </a:t>
            </a:r>
            <a:r>
              <a:rPr sz="1400" b="0" spc="-10" dirty="0">
                <a:latin typeface="Verdana"/>
                <a:cs typeface="Verdana"/>
              </a:rPr>
              <a:t>para </a:t>
            </a:r>
            <a:r>
              <a:rPr sz="1400" b="0" dirty="0">
                <a:latin typeface="Verdana"/>
                <a:cs typeface="Verdana"/>
              </a:rPr>
              <a:t>realizar auditorías o autorizar la realización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de  éstas </a:t>
            </a:r>
            <a:r>
              <a:rPr sz="1400" b="0" spc="-5" dirty="0">
                <a:latin typeface="Verdana"/>
                <a:cs typeface="Verdana"/>
              </a:rPr>
              <a:t>por </a:t>
            </a:r>
            <a:r>
              <a:rPr sz="1400" b="0" dirty="0">
                <a:latin typeface="Verdana"/>
                <a:cs typeface="Verdana"/>
              </a:rPr>
              <a:t>instituciones</a:t>
            </a:r>
            <a:r>
              <a:rPr sz="1400" b="0" spc="-120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externas.</a:t>
            </a:r>
            <a:endParaRPr sz="1400" dirty="0">
              <a:latin typeface="Verdana"/>
              <a:cs typeface="Verdana"/>
            </a:endParaRPr>
          </a:p>
          <a:p>
            <a:pPr marL="95885">
              <a:lnSpc>
                <a:spcPct val="100000"/>
              </a:lnSpc>
              <a:spcBef>
                <a:spcPts val="19"/>
              </a:spcBef>
              <a:buClr>
                <a:srgbClr val="24406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503555" indent="-287020">
              <a:lnSpc>
                <a:spcPct val="100000"/>
              </a:lnSpc>
              <a:buFont typeface="Arial"/>
              <a:buChar char="•"/>
              <a:tabLst>
                <a:tab pos="504825" algn="l"/>
              </a:tabLst>
            </a:pPr>
            <a:r>
              <a:rPr sz="1400" b="0" dirty="0">
                <a:latin typeface="Verdana"/>
                <a:cs typeface="Verdana"/>
              </a:rPr>
              <a:t>Se explicita que el SII tiene facultades </a:t>
            </a:r>
            <a:r>
              <a:rPr sz="1400" b="0" spc="-5" dirty="0">
                <a:latin typeface="Verdana"/>
                <a:cs typeface="Verdana"/>
              </a:rPr>
              <a:t>para</a:t>
            </a:r>
            <a:r>
              <a:rPr sz="1400" b="0" spc="-165" dirty="0">
                <a:latin typeface="Verdana"/>
                <a:cs typeface="Verdana"/>
              </a:rPr>
              <a:t> </a:t>
            </a:r>
            <a:r>
              <a:rPr sz="1400" b="0" spc="-20" dirty="0">
                <a:latin typeface="Verdana"/>
                <a:cs typeface="Verdana"/>
              </a:rPr>
              <a:t>fiscalizar.</a:t>
            </a:r>
            <a:endParaRPr sz="1400" dirty="0">
              <a:latin typeface="Verdana"/>
              <a:cs typeface="Verdana"/>
            </a:endParaRPr>
          </a:p>
          <a:p>
            <a:pPr marL="95885">
              <a:lnSpc>
                <a:spcPct val="100000"/>
              </a:lnSpc>
              <a:spcBef>
                <a:spcPts val="16"/>
              </a:spcBef>
              <a:buClr>
                <a:srgbClr val="24406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503555" indent="-287020">
              <a:lnSpc>
                <a:spcPct val="100000"/>
              </a:lnSpc>
              <a:buFont typeface="Arial"/>
              <a:buChar char="•"/>
              <a:tabLst>
                <a:tab pos="504825" algn="l"/>
              </a:tabLst>
            </a:pPr>
            <a:r>
              <a:rPr sz="1400" b="0" spc="-5" dirty="0">
                <a:latin typeface="Verdana"/>
                <a:cs typeface="Verdana"/>
              </a:rPr>
              <a:t>Recursos </a:t>
            </a:r>
            <a:r>
              <a:rPr sz="1400" b="0" dirty="0">
                <a:latin typeface="Verdana"/>
                <a:cs typeface="Verdana"/>
              </a:rPr>
              <a:t>del </a:t>
            </a:r>
            <a:r>
              <a:rPr sz="1400" b="0" spc="-5" dirty="0">
                <a:latin typeface="Verdana"/>
                <a:cs typeface="Verdana"/>
              </a:rPr>
              <a:t>Estado </a:t>
            </a:r>
            <a:r>
              <a:rPr sz="1400" b="0" dirty="0">
                <a:latin typeface="Verdana"/>
                <a:cs typeface="Verdana"/>
              </a:rPr>
              <a:t>deberán llevarse en cuentas</a:t>
            </a:r>
            <a:r>
              <a:rPr sz="1400" b="0" spc="-155" dirty="0">
                <a:latin typeface="Verdana"/>
                <a:cs typeface="Verdana"/>
              </a:rPr>
              <a:t> </a:t>
            </a:r>
            <a:r>
              <a:rPr sz="1400" b="0" spc="-5" dirty="0">
                <a:latin typeface="Verdana"/>
                <a:cs typeface="Verdana"/>
              </a:rPr>
              <a:t>exclusivas.</a:t>
            </a:r>
            <a:endParaRPr sz="1400" dirty="0">
              <a:latin typeface="Verdana"/>
              <a:cs typeface="Verdana"/>
            </a:endParaRPr>
          </a:p>
          <a:p>
            <a:pPr marL="95885">
              <a:lnSpc>
                <a:spcPct val="100000"/>
              </a:lnSpc>
              <a:spcBef>
                <a:spcPts val="27"/>
              </a:spcBef>
              <a:buClr>
                <a:srgbClr val="244060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503555" indent="-287020">
              <a:lnSpc>
                <a:spcPct val="100000"/>
              </a:lnSpc>
              <a:buFont typeface="Arial"/>
              <a:buChar char="•"/>
              <a:tabLst>
                <a:tab pos="504825" algn="l"/>
              </a:tabLst>
            </a:pPr>
            <a:r>
              <a:rPr sz="1400" b="0" dirty="0">
                <a:latin typeface="Verdana"/>
                <a:cs typeface="Verdana"/>
              </a:rPr>
              <a:t>Se establece la obligación </a:t>
            </a:r>
            <a:r>
              <a:rPr sz="1400" b="0" spc="-10" dirty="0">
                <a:latin typeface="Verdana"/>
                <a:cs typeface="Verdana"/>
              </a:rPr>
              <a:t>para </a:t>
            </a:r>
            <a:r>
              <a:rPr sz="1400" b="0" dirty="0">
                <a:latin typeface="Verdana"/>
                <a:cs typeface="Verdana"/>
              </a:rPr>
              <a:t>los sostenedores </a:t>
            </a:r>
            <a:r>
              <a:rPr sz="1400" b="0" spc="-5" dirty="0">
                <a:latin typeface="Verdana"/>
                <a:cs typeface="Verdana"/>
              </a:rPr>
              <a:t>que </a:t>
            </a:r>
            <a:r>
              <a:rPr sz="1400" b="0" dirty="0">
                <a:latin typeface="Verdana"/>
                <a:cs typeface="Verdana"/>
              </a:rPr>
              <a:t>reciben subvención, de</a:t>
            </a:r>
            <a:r>
              <a:rPr sz="1400" b="0" spc="-150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presentar</a:t>
            </a:r>
            <a:endParaRPr sz="1400" dirty="0">
              <a:latin typeface="Verdana"/>
              <a:cs typeface="Verdana"/>
            </a:endParaRPr>
          </a:p>
          <a:p>
            <a:pPr marL="95885" marR="79375" algn="ctr">
              <a:lnSpc>
                <a:spcPct val="100000"/>
              </a:lnSpc>
              <a:spcBef>
                <a:spcPts val="315"/>
              </a:spcBef>
            </a:pPr>
            <a:r>
              <a:rPr sz="1400" b="0" dirty="0">
                <a:latin typeface="Verdana"/>
                <a:cs typeface="Verdana"/>
              </a:rPr>
              <a:t>una declaración </a:t>
            </a:r>
            <a:r>
              <a:rPr sz="1400" b="0" spc="-5" dirty="0">
                <a:latin typeface="Verdana"/>
                <a:cs typeface="Verdana"/>
              </a:rPr>
              <a:t>jurada ante </a:t>
            </a:r>
            <a:r>
              <a:rPr sz="1400" b="0" dirty="0">
                <a:latin typeface="Verdana"/>
                <a:cs typeface="Verdana"/>
              </a:rPr>
              <a:t>el SII como parte del </a:t>
            </a:r>
            <a:r>
              <a:rPr sz="1400" b="0" spc="-5" dirty="0">
                <a:latin typeface="Verdana"/>
                <a:cs typeface="Verdana"/>
              </a:rPr>
              <a:t>proceso </a:t>
            </a:r>
            <a:r>
              <a:rPr sz="1400" b="0" dirty="0">
                <a:latin typeface="Verdana"/>
                <a:cs typeface="Verdana"/>
              </a:rPr>
              <a:t>de rendición de</a:t>
            </a:r>
            <a:r>
              <a:rPr sz="1400" b="0" spc="-140" dirty="0">
                <a:latin typeface="Verdana"/>
                <a:cs typeface="Verdana"/>
              </a:rPr>
              <a:t> </a:t>
            </a:r>
            <a:r>
              <a:rPr sz="1400" b="0" dirty="0">
                <a:latin typeface="Verdana"/>
                <a:cs typeface="Verdana"/>
              </a:rPr>
              <a:t>cuentas.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677" y="303529"/>
            <a:ext cx="523557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0" spc="-20" dirty="0">
                <a:solidFill>
                  <a:srgbClr val="FFFFFF"/>
                </a:solidFill>
                <a:latin typeface="Verdana"/>
                <a:cs typeface="Verdana"/>
              </a:rPr>
              <a:t>Otras </a:t>
            </a: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normas </a:t>
            </a:r>
            <a:r>
              <a:rPr sz="2800" b="0" spc="-10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2800" b="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Verdana"/>
                <a:cs typeface="Verdana"/>
              </a:rPr>
              <a:t>cambairán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46303" y="2244090"/>
            <a:ext cx="64262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ATES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085" y="1935114"/>
            <a:ext cx="5101590" cy="127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sz="1400" spc="-20" dirty="0">
                <a:solidFill>
                  <a:srgbClr val="244060"/>
                </a:solidFill>
                <a:latin typeface="Verdana"/>
                <a:cs typeface="Verdana"/>
              </a:rPr>
              <a:t>ATES: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deberán ser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contratadas mediante licitación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  concurso </a:t>
            </a:r>
            <a:r>
              <a:rPr sz="1400" spc="-5" dirty="0" err="1">
                <a:solidFill>
                  <a:srgbClr val="244060"/>
                </a:solidFill>
                <a:latin typeface="Verdana"/>
                <a:cs typeface="Verdana"/>
              </a:rPr>
              <a:t>público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 smtClean="0">
                <a:solidFill>
                  <a:srgbClr val="244060"/>
                </a:solidFill>
                <a:latin typeface="Verdana"/>
                <a:cs typeface="Verdana"/>
              </a:rPr>
              <a:t>(1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año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desde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publicación) y  deberán ser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personas jurídicas sin fines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lucro en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el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plazo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3 años desde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publicación.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mismo plazo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deberá enviar un pdl que las</a:t>
            </a:r>
            <a:r>
              <a:rPr sz="1400" spc="-14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regule.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1820" y="1844801"/>
            <a:ext cx="5544820" cy="1584325"/>
          </a:xfrm>
          <a:custGeom>
            <a:avLst/>
            <a:gdLst/>
            <a:ahLst/>
            <a:cxnLst/>
            <a:rect l="l" t="t" r="r" b="b"/>
            <a:pathLst>
              <a:path w="5544820" h="1584325">
                <a:moveTo>
                  <a:pt x="0" y="190373"/>
                </a:moveTo>
                <a:lnTo>
                  <a:pt x="5027" y="146717"/>
                </a:lnTo>
                <a:lnTo>
                  <a:pt x="19346" y="106644"/>
                </a:lnTo>
                <a:lnTo>
                  <a:pt x="41817" y="71297"/>
                </a:lnTo>
                <a:lnTo>
                  <a:pt x="71297" y="41817"/>
                </a:lnTo>
                <a:lnTo>
                  <a:pt x="106644" y="19346"/>
                </a:lnTo>
                <a:lnTo>
                  <a:pt x="146717" y="5027"/>
                </a:lnTo>
                <a:lnTo>
                  <a:pt x="190372" y="0"/>
                </a:lnTo>
                <a:lnTo>
                  <a:pt x="5354320" y="0"/>
                </a:lnTo>
                <a:lnTo>
                  <a:pt x="5397975" y="5027"/>
                </a:lnTo>
                <a:lnTo>
                  <a:pt x="5438048" y="19346"/>
                </a:lnTo>
                <a:lnTo>
                  <a:pt x="5473395" y="41817"/>
                </a:lnTo>
                <a:lnTo>
                  <a:pt x="5502875" y="71297"/>
                </a:lnTo>
                <a:lnTo>
                  <a:pt x="5525346" y="106644"/>
                </a:lnTo>
                <a:lnTo>
                  <a:pt x="5539665" y="146717"/>
                </a:lnTo>
                <a:lnTo>
                  <a:pt x="5544693" y="190373"/>
                </a:lnTo>
                <a:lnTo>
                  <a:pt x="5544693" y="1393952"/>
                </a:lnTo>
                <a:lnTo>
                  <a:pt x="5539665" y="1437560"/>
                </a:lnTo>
                <a:lnTo>
                  <a:pt x="5525346" y="1477599"/>
                </a:lnTo>
                <a:lnTo>
                  <a:pt x="5502875" y="1512923"/>
                </a:lnTo>
                <a:lnTo>
                  <a:pt x="5473395" y="1542390"/>
                </a:lnTo>
                <a:lnTo>
                  <a:pt x="5438048" y="1564854"/>
                </a:lnTo>
                <a:lnTo>
                  <a:pt x="5397975" y="1579171"/>
                </a:lnTo>
                <a:lnTo>
                  <a:pt x="5354320" y="1584198"/>
                </a:lnTo>
                <a:lnTo>
                  <a:pt x="190372" y="1584198"/>
                </a:lnTo>
                <a:lnTo>
                  <a:pt x="146717" y="1579171"/>
                </a:lnTo>
                <a:lnTo>
                  <a:pt x="106644" y="1564854"/>
                </a:lnTo>
                <a:lnTo>
                  <a:pt x="71297" y="1542390"/>
                </a:lnTo>
                <a:lnTo>
                  <a:pt x="41817" y="1512923"/>
                </a:lnTo>
                <a:lnTo>
                  <a:pt x="19346" y="1477599"/>
                </a:lnTo>
                <a:lnTo>
                  <a:pt x="5027" y="1437560"/>
                </a:lnTo>
                <a:lnTo>
                  <a:pt x="0" y="1393952"/>
                </a:lnTo>
                <a:lnTo>
                  <a:pt x="0" y="190373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9546" y="2636901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5">
                <a:moveTo>
                  <a:pt x="0" y="0"/>
                </a:moveTo>
                <a:lnTo>
                  <a:pt x="2592273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46303" y="4116832"/>
            <a:ext cx="194056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Consejo</a:t>
            </a:r>
            <a:r>
              <a:rPr sz="1700" b="1" spc="-8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Escolar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085" y="3951747"/>
            <a:ext cx="510159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 modifica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Ley Nº 19.979, que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crea 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regula,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entre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otras materias,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Consejo </a:t>
            </a:r>
            <a:r>
              <a:rPr sz="1400" spc="-30" dirty="0">
                <a:solidFill>
                  <a:srgbClr val="244060"/>
                </a:solidFill>
                <a:latin typeface="Verdana"/>
                <a:cs typeface="Verdana"/>
              </a:rPr>
              <a:t>Escolar,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estableciendo las  sesiones mínimas para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su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funcionamiento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se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aumentan las materias por las que debe ser</a:t>
            </a:r>
            <a:r>
              <a:rPr sz="1400" spc="-16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consultado.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31820" y="3861053"/>
            <a:ext cx="5544820" cy="1296670"/>
          </a:xfrm>
          <a:custGeom>
            <a:avLst/>
            <a:gdLst/>
            <a:ahLst/>
            <a:cxnLst/>
            <a:rect l="l" t="t" r="r" b="b"/>
            <a:pathLst>
              <a:path w="5544820" h="1296670">
                <a:moveTo>
                  <a:pt x="0" y="155702"/>
                </a:moveTo>
                <a:lnTo>
                  <a:pt x="7939" y="106493"/>
                </a:lnTo>
                <a:lnTo>
                  <a:pt x="30045" y="63751"/>
                </a:lnTo>
                <a:lnTo>
                  <a:pt x="63751" y="30045"/>
                </a:lnTo>
                <a:lnTo>
                  <a:pt x="106493" y="7939"/>
                </a:lnTo>
                <a:lnTo>
                  <a:pt x="155702" y="0"/>
                </a:lnTo>
                <a:lnTo>
                  <a:pt x="5388990" y="0"/>
                </a:lnTo>
                <a:lnTo>
                  <a:pt x="5438199" y="7939"/>
                </a:lnTo>
                <a:lnTo>
                  <a:pt x="5480941" y="30045"/>
                </a:lnTo>
                <a:lnTo>
                  <a:pt x="5514647" y="63751"/>
                </a:lnTo>
                <a:lnTo>
                  <a:pt x="5536753" y="106493"/>
                </a:lnTo>
                <a:lnTo>
                  <a:pt x="5544693" y="155702"/>
                </a:lnTo>
                <a:lnTo>
                  <a:pt x="5544693" y="1140460"/>
                </a:lnTo>
                <a:lnTo>
                  <a:pt x="5536753" y="1189668"/>
                </a:lnTo>
                <a:lnTo>
                  <a:pt x="5514647" y="1232410"/>
                </a:lnTo>
                <a:lnTo>
                  <a:pt x="5480941" y="1266116"/>
                </a:lnTo>
                <a:lnTo>
                  <a:pt x="5438199" y="1288222"/>
                </a:lnTo>
                <a:lnTo>
                  <a:pt x="5388990" y="1296162"/>
                </a:lnTo>
                <a:lnTo>
                  <a:pt x="155702" y="1296162"/>
                </a:lnTo>
                <a:lnTo>
                  <a:pt x="106493" y="1288222"/>
                </a:lnTo>
                <a:lnTo>
                  <a:pt x="63751" y="1266116"/>
                </a:lnTo>
                <a:lnTo>
                  <a:pt x="30045" y="1232410"/>
                </a:lnTo>
                <a:lnTo>
                  <a:pt x="7939" y="1189668"/>
                </a:lnTo>
                <a:lnTo>
                  <a:pt x="0" y="1140460"/>
                </a:lnTo>
                <a:lnTo>
                  <a:pt x="0" y="155702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9546" y="4509134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5">
                <a:moveTo>
                  <a:pt x="0" y="0"/>
                </a:moveTo>
                <a:lnTo>
                  <a:pt x="2592273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46303" y="5557316"/>
            <a:ext cx="128206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Giro</a:t>
            </a:r>
            <a:r>
              <a:rPr sz="1700" b="1" spc="-11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Único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5085" y="5607883"/>
            <a:ext cx="509905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  <a:tabLst>
                <a:tab pos="377825" algn="l"/>
                <a:tab pos="1113155" algn="l"/>
                <a:tab pos="1716405" algn="l"/>
                <a:tab pos="2251075" algn="l"/>
                <a:tab pos="2719705" algn="l"/>
                <a:tab pos="4037965" algn="l"/>
                <a:tab pos="493268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Se	ampl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p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25" dirty="0">
                <a:solidFill>
                  <a:srgbClr val="244060"/>
                </a:solidFill>
                <a:latin typeface="Verdana"/>
                <a:cs typeface="Verdana"/>
              </a:rPr>
              <a:t>z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	pa</a:t>
            </a:r>
            <a:r>
              <a:rPr sz="1400" spc="-3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	que	s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os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tenedor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	c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u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m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an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el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requisito de giro único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(31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diciembre de</a:t>
            </a:r>
            <a:r>
              <a:rPr sz="1400" spc="-9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2017).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31820" y="5517260"/>
            <a:ext cx="5544820" cy="792480"/>
          </a:xfrm>
          <a:custGeom>
            <a:avLst/>
            <a:gdLst/>
            <a:ahLst/>
            <a:cxnLst/>
            <a:rect l="l" t="t" r="r" b="b"/>
            <a:pathLst>
              <a:path w="5544820" h="792479">
                <a:moveTo>
                  <a:pt x="0" y="95122"/>
                </a:moveTo>
                <a:lnTo>
                  <a:pt x="7487" y="58078"/>
                </a:lnTo>
                <a:lnTo>
                  <a:pt x="27892" y="27844"/>
                </a:lnTo>
                <a:lnTo>
                  <a:pt x="58132" y="7469"/>
                </a:lnTo>
                <a:lnTo>
                  <a:pt x="95123" y="0"/>
                </a:lnTo>
                <a:lnTo>
                  <a:pt x="5449443" y="0"/>
                </a:lnTo>
                <a:lnTo>
                  <a:pt x="5486507" y="7469"/>
                </a:lnTo>
                <a:lnTo>
                  <a:pt x="5516784" y="27844"/>
                </a:lnTo>
                <a:lnTo>
                  <a:pt x="5537203" y="58078"/>
                </a:lnTo>
                <a:lnTo>
                  <a:pt x="5544693" y="95122"/>
                </a:lnTo>
                <a:lnTo>
                  <a:pt x="5544693" y="696899"/>
                </a:lnTo>
                <a:lnTo>
                  <a:pt x="5537203" y="733939"/>
                </a:lnTo>
                <a:lnTo>
                  <a:pt x="5516784" y="764187"/>
                </a:lnTo>
                <a:lnTo>
                  <a:pt x="5486507" y="784582"/>
                </a:lnTo>
                <a:lnTo>
                  <a:pt x="5449443" y="792060"/>
                </a:lnTo>
                <a:lnTo>
                  <a:pt x="95123" y="792060"/>
                </a:lnTo>
                <a:lnTo>
                  <a:pt x="58132" y="784582"/>
                </a:lnTo>
                <a:lnTo>
                  <a:pt x="27892" y="764187"/>
                </a:lnTo>
                <a:lnTo>
                  <a:pt x="7487" y="733939"/>
                </a:lnTo>
                <a:lnTo>
                  <a:pt x="0" y="696899"/>
                </a:lnTo>
                <a:lnTo>
                  <a:pt x="0" y="95122"/>
                </a:lnTo>
                <a:close/>
              </a:path>
            </a:pathLst>
          </a:custGeom>
          <a:ln w="9524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39546" y="5949276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5">
                <a:moveTo>
                  <a:pt x="0" y="0"/>
                </a:moveTo>
                <a:lnTo>
                  <a:pt x="2592273" y="0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6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85265"/>
          </a:xfrm>
          <a:custGeom>
            <a:avLst/>
            <a:gdLst/>
            <a:ahLst/>
            <a:cxnLst/>
            <a:rect l="l" t="t" r="r" b="b"/>
            <a:pathLst>
              <a:path w="9144000" h="1485265">
                <a:moveTo>
                  <a:pt x="0" y="1484757"/>
                </a:moveTo>
                <a:lnTo>
                  <a:pt x="9144000" y="1484757"/>
                </a:lnTo>
                <a:lnTo>
                  <a:pt x="9144000" y="0"/>
                </a:lnTo>
                <a:lnTo>
                  <a:pt x="0" y="0"/>
                </a:lnTo>
                <a:lnTo>
                  <a:pt x="0" y="1484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090">
              <a:lnSpc>
                <a:spcPct val="100000"/>
              </a:lnSpc>
            </a:pPr>
            <a:r>
              <a:rPr spc="-5" dirty="0"/>
              <a:t>Reforzando los Diversos Proyectos</a:t>
            </a:r>
            <a:r>
              <a:rPr spc="50" dirty="0"/>
              <a:t> </a:t>
            </a:r>
            <a:r>
              <a:rPr spc="-5" dirty="0"/>
              <a:t>Educativos</a:t>
            </a:r>
          </a:p>
        </p:txBody>
      </p:sp>
      <p:sp>
        <p:nvSpPr>
          <p:cNvPr id="5" name="object 5"/>
          <p:cNvSpPr/>
          <p:nvPr/>
        </p:nvSpPr>
        <p:spPr>
          <a:xfrm>
            <a:off x="755573" y="1000402"/>
            <a:ext cx="3478529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403" y="0"/>
                </a:lnTo>
              </a:path>
            </a:pathLst>
          </a:custGeom>
          <a:ln w="3932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233926" y="1000402"/>
            <a:ext cx="4441825" cy="0"/>
          </a:xfrm>
          <a:custGeom>
            <a:avLst/>
            <a:gdLst/>
            <a:ahLst/>
            <a:cxnLst/>
            <a:rect l="l" t="t" r="r" b="b"/>
            <a:pathLst>
              <a:path w="4441825">
                <a:moveTo>
                  <a:pt x="0" y="0"/>
                </a:moveTo>
                <a:lnTo>
                  <a:pt x="4441571" y="0"/>
                </a:lnTo>
              </a:path>
            </a:pathLst>
          </a:custGeom>
          <a:ln w="39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68291" y="1268730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332" y="334009"/>
            <a:ext cx="699770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Reforzando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los diversos </a:t>
            </a: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proyectos</a:t>
            </a:r>
            <a:r>
              <a:rPr b="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educativos</a:t>
            </a:r>
          </a:p>
        </p:txBody>
      </p:sp>
      <p:sp>
        <p:nvSpPr>
          <p:cNvPr id="4" name="object 4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65352" y="1709653"/>
            <a:ext cx="6667500" cy="64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0310" marR="5080" indent="-1198245">
              <a:lnSpc>
                <a:spcPct val="122900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¿Tendrán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libertad los sostenedores para mantener y/o 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determinar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Proyecto Educativo</a:t>
            </a:r>
            <a:r>
              <a:rPr sz="1700" b="1" spc="-2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?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2912236"/>
            <a:ext cx="452437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Sí.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nueva normativa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establece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claramente</a:t>
            </a:r>
            <a:r>
              <a:rPr sz="1400" spc="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que,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3127060"/>
            <a:ext cx="3884929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600"/>
              </a:lnSpc>
              <a:tabLst>
                <a:tab pos="411480" algn="l"/>
                <a:tab pos="1172210" algn="l"/>
                <a:tab pos="1547495" algn="l"/>
                <a:tab pos="2463800" algn="l"/>
                <a:tab pos="3192145" algn="l"/>
                <a:tab pos="358521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	s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sten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dor	</a:t>
            </a:r>
            <a:r>
              <a:rPr sz="1400" spc="21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tendrá	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p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ena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ber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ad  determinar	su	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proyecto	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educativo,	el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253" y="3127060"/>
            <a:ext cx="62674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3835">
              <a:lnSpc>
                <a:spcPct val="118600"/>
              </a:lnSpc>
            </a:pP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</a:t>
            </a:r>
            <a:r>
              <a:rPr sz="1400" spc="-40" dirty="0">
                <a:solidFill>
                  <a:srgbClr val="244060"/>
                </a:solidFill>
                <a:latin typeface="Verdana"/>
                <a:cs typeface="Verdana"/>
              </a:rPr>
              <a:t>r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t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ado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3674236"/>
            <a:ext cx="4526280" cy="225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respetará 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diversidad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procesos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</a:t>
            </a:r>
            <a:r>
              <a:rPr sz="1400" spc="-1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proyectos</a:t>
            </a:r>
            <a:endParaRPr sz="1400" dirty="0">
              <a:latin typeface="Verdana"/>
              <a:cs typeface="Verdana"/>
            </a:endParaRPr>
          </a:p>
          <a:p>
            <a:pPr marL="12700" marR="5080" algn="just">
              <a:lnSpc>
                <a:spcPct val="119100"/>
              </a:lnSpc>
            </a:pP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educativos institucionales, así como la 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diversidad cultural, religiosa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social de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las  familias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que han elegido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un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proyecto diverso 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y</a:t>
            </a:r>
            <a:r>
              <a:rPr sz="1400" b="1" spc="-9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determinado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9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Estado reconoce así,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importancia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identidad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un colegio o comunidad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educativa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 su aporte a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pluralidad de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</a:t>
            </a:r>
            <a:r>
              <a:rPr sz="1400" spc="-18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nación.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6108" y="2996945"/>
            <a:ext cx="3489833" cy="2324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9332" y="334009"/>
            <a:ext cx="699770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Reforzando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los diversos </a:t>
            </a: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proyectos</a:t>
            </a:r>
            <a:r>
              <a:rPr b="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educativos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4614" y="1735454"/>
            <a:ext cx="534162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Proyecto Educativo se valora y</a:t>
            </a:r>
            <a:r>
              <a:rPr sz="1700" b="1" spc="-17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resguarda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2583408"/>
            <a:ext cx="7761605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19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padres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apoderados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optarán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por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proyecto educativo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su preferencia, pero  deberán informarse, comprometerse expresamente, respetar y contribuir a su  cumplimiento.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3899504"/>
            <a:ext cx="798068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193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recursos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 subvención podrán destinarse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todos los gastos consistentes con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proyecto</a:t>
            </a:r>
            <a:r>
              <a:rPr sz="1400" spc="-6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educativo.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5000752"/>
            <a:ext cx="798068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Los</a:t>
            </a:r>
            <a:r>
              <a:rPr sz="1400" spc="3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sostenedores</a:t>
            </a:r>
            <a:r>
              <a:rPr sz="1400" spc="31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podrán</a:t>
            </a:r>
            <a:r>
              <a:rPr sz="1400" spc="3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abrir</a:t>
            </a:r>
            <a:r>
              <a:rPr sz="1400" spc="3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nuevos</a:t>
            </a:r>
            <a:r>
              <a:rPr sz="1400" spc="30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colegios</a:t>
            </a:r>
            <a:r>
              <a:rPr sz="1400" spc="3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si</a:t>
            </a:r>
            <a:r>
              <a:rPr sz="1400" spc="33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hay</a:t>
            </a:r>
            <a:r>
              <a:rPr sz="1400" spc="31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demanda</a:t>
            </a:r>
            <a:r>
              <a:rPr sz="1400" spc="32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insatisfecha</a:t>
            </a:r>
            <a:r>
              <a:rPr sz="1400" spc="31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o</a:t>
            </a:r>
            <a:r>
              <a:rPr sz="1400" spc="31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no</a:t>
            </a:r>
            <a:endParaRPr sz="1400" dirty="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existe un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proyecto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educativo similar en el territorio en que se pretende</a:t>
            </a:r>
            <a:r>
              <a:rPr sz="1400" spc="-12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44060"/>
                </a:solidFill>
                <a:latin typeface="Verdana"/>
                <a:cs typeface="Verdana"/>
              </a:rPr>
              <a:t>desarrollar.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332" y="334009"/>
            <a:ext cx="699770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Reforzando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los diversos </a:t>
            </a: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proyectos</a:t>
            </a:r>
            <a:r>
              <a:rPr b="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educativos</a:t>
            </a:r>
          </a:p>
        </p:txBody>
      </p:sp>
      <p:sp>
        <p:nvSpPr>
          <p:cNvPr id="4" name="object 4"/>
          <p:cNvSpPr/>
          <p:nvPr/>
        </p:nvSpPr>
        <p:spPr>
          <a:xfrm>
            <a:off x="395541" y="4902834"/>
            <a:ext cx="3960495" cy="714375"/>
          </a:xfrm>
          <a:custGeom>
            <a:avLst/>
            <a:gdLst/>
            <a:ahLst/>
            <a:cxnLst/>
            <a:rect l="l" t="t" r="r" b="b"/>
            <a:pathLst>
              <a:path w="3960495" h="714375">
                <a:moveTo>
                  <a:pt x="3841432" y="0"/>
                </a:moveTo>
                <a:lnTo>
                  <a:pt x="119024" y="0"/>
                </a:lnTo>
                <a:lnTo>
                  <a:pt x="72694" y="9362"/>
                </a:lnTo>
                <a:lnTo>
                  <a:pt x="34861" y="34893"/>
                </a:lnTo>
                <a:lnTo>
                  <a:pt x="9353" y="72759"/>
                </a:lnTo>
                <a:lnTo>
                  <a:pt x="0" y="119125"/>
                </a:lnTo>
                <a:lnTo>
                  <a:pt x="0" y="595121"/>
                </a:lnTo>
                <a:lnTo>
                  <a:pt x="9353" y="641480"/>
                </a:lnTo>
                <a:lnTo>
                  <a:pt x="34861" y="679329"/>
                </a:lnTo>
                <a:lnTo>
                  <a:pt x="72694" y="704842"/>
                </a:lnTo>
                <a:lnTo>
                  <a:pt x="119024" y="714197"/>
                </a:lnTo>
                <a:lnTo>
                  <a:pt x="3841432" y="714197"/>
                </a:lnTo>
                <a:lnTo>
                  <a:pt x="3887725" y="704842"/>
                </a:lnTo>
                <a:lnTo>
                  <a:pt x="3925554" y="679329"/>
                </a:lnTo>
                <a:lnTo>
                  <a:pt x="3951071" y="641480"/>
                </a:lnTo>
                <a:lnTo>
                  <a:pt x="3960431" y="595121"/>
                </a:lnTo>
                <a:lnTo>
                  <a:pt x="3960431" y="119125"/>
                </a:lnTo>
                <a:lnTo>
                  <a:pt x="3951071" y="72759"/>
                </a:lnTo>
                <a:lnTo>
                  <a:pt x="3925554" y="34893"/>
                </a:lnTo>
                <a:lnTo>
                  <a:pt x="3887725" y="9362"/>
                </a:lnTo>
                <a:lnTo>
                  <a:pt x="3841432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09117" y="4954270"/>
            <a:ext cx="373316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2000"/>
              </a:lnSpc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Solicitar cualquier 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tipo 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de prueba  de</a:t>
            </a:r>
            <a:r>
              <a:rPr sz="15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admisión.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6017" y="4874514"/>
            <a:ext cx="3960495" cy="1651000"/>
          </a:xfrm>
          <a:custGeom>
            <a:avLst/>
            <a:gdLst/>
            <a:ahLst/>
            <a:cxnLst/>
            <a:rect l="l" t="t" r="r" b="b"/>
            <a:pathLst>
              <a:path w="3960495" h="1651000">
                <a:moveTo>
                  <a:pt x="3685286" y="0"/>
                </a:moveTo>
                <a:lnTo>
                  <a:pt x="275082" y="0"/>
                </a:lnTo>
                <a:lnTo>
                  <a:pt x="225643" y="4432"/>
                </a:lnTo>
                <a:lnTo>
                  <a:pt x="179109" y="17213"/>
                </a:lnTo>
                <a:lnTo>
                  <a:pt x="136256" y="37563"/>
                </a:lnTo>
                <a:lnTo>
                  <a:pt x="97863" y="64706"/>
                </a:lnTo>
                <a:lnTo>
                  <a:pt x="64706" y="97863"/>
                </a:lnTo>
                <a:lnTo>
                  <a:pt x="37563" y="136256"/>
                </a:lnTo>
                <a:lnTo>
                  <a:pt x="17213" y="179109"/>
                </a:lnTo>
                <a:lnTo>
                  <a:pt x="4432" y="225643"/>
                </a:lnTo>
                <a:lnTo>
                  <a:pt x="0" y="275081"/>
                </a:lnTo>
                <a:lnTo>
                  <a:pt x="0" y="1375498"/>
                </a:lnTo>
                <a:lnTo>
                  <a:pt x="4432" y="1424951"/>
                </a:lnTo>
                <a:lnTo>
                  <a:pt x="17213" y="1471494"/>
                </a:lnTo>
                <a:lnTo>
                  <a:pt x="37563" y="1514353"/>
                </a:lnTo>
                <a:lnTo>
                  <a:pt x="64706" y="1552749"/>
                </a:lnTo>
                <a:lnTo>
                  <a:pt x="97863" y="1585906"/>
                </a:lnTo>
                <a:lnTo>
                  <a:pt x="136256" y="1613047"/>
                </a:lnTo>
                <a:lnTo>
                  <a:pt x="179109" y="1633395"/>
                </a:lnTo>
                <a:lnTo>
                  <a:pt x="225643" y="1646174"/>
                </a:lnTo>
                <a:lnTo>
                  <a:pt x="275082" y="1650606"/>
                </a:lnTo>
                <a:lnTo>
                  <a:pt x="3685286" y="1650606"/>
                </a:lnTo>
                <a:lnTo>
                  <a:pt x="3734761" y="1646174"/>
                </a:lnTo>
                <a:lnTo>
                  <a:pt x="3781325" y="1633395"/>
                </a:lnTo>
                <a:lnTo>
                  <a:pt x="3824200" y="1613047"/>
                </a:lnTo>
                <a:lnTo>
                  <a:pt x="3862610" y="1585906"/>
                </a:lnTo>
                <a:lnTo>
                  <a:pt x="3895777" y="1552749"/>
                </a:lnTo>
                <a:lnTo>
                  <a:pt x="3922926" y="1514353"/>
                </a:lnTo>
                <a:lnTo>
                  <a:pt x="3943280" y="1471494"/>
                </a:lnTo>
                <a:lnTo>
                  <a:pt x="3956061" y="1424951"/>
                </a:lnTo>
                <a:lnTo>
                  <a:pt x="3960495" y="1375498"/>
                </a:lnTo>
                <a:lnTo>
                  <a:pt x="3960495" y="275081"/>
                </a:lnTo>
                <a:lnTo>
                  <a:pt x="3956061" y="225643"/>
                </a:lnTo>
                <a:lnTo>
                  <a:pt x="3943280" y="179109"/>
                </a:lnTo>
                <a:lnTo>
                  <a:pt x="3922926" y="136256"/>
                </a:lnTo>
                <a:lnTo>
                  <a:pt x="3895777" y="97863"/>
                </a:lnTo>
                <a:lnTo>
                  <a:pt x="3862610" y="64706"/>
                </a:lnTo>
                <a:lnTo>
                  <a:pt x="3824200" y="37563"/>
                </a:lnTo>
                <a:lnTo>
                  <a:pt x="3781325" y="17213"/>
                </a:lnTo>
                <a:lnTo>
                  <a:pt x="3734761" y="4432"/>
                </a:lnTo>
                <a:lnTo>
                  <a:pt x="3685286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876038" y="4968605"/>
            <a:ext cx="3644900" cy="140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800"/>
              </a:lnSpc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Solicitar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antecedentes vinculados al  desempeño académico, condición  socioeconómica, así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400" b="1" spc="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cualquier</a:t>
            </a:r>
            <a:endParaRPr sz="1400" dirty="0">
              <a:latin typeface="Verdana"/>
              <a:cs typeface="Verdana"/>
            </a:endParaRPr>
          </a:p>
          <a:p>
            <a:pPr marL="12700" marR="5080" algn="just">
              <a:lnSpc>
                <a:spcPct val="130700"/>
              </a:lnSpc>
              <a:spcBef>
                <a:spcPts val="10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cobro por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postulación de los  estudiantes.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3919" y="3429000"/>
            <a:ext cx="1368425" cy="323850"/>
          </a:xfrm>
          <a:custGeom>
            <a:avLst/>
            <a:gdLst/>
            <a:ahLst/>
            <a:cxnLst/>
            <a:rect l="l" t="t" r="r" b="b"/>
            <a:pathLst>
              <a:path w="1368425" h="323850">
                <a:moveTo>
                  <a:pt x="1314195" y="0"/>
                </a:moveTo>
                <a:lnTo>
                  <a:pt x="53975" y="0"/>
                </a:lnTo>
                <a:lnTo>
                  <a:pt x="32950" y="4236"/>
                </a:lnTo>
                <a:lnTo>
                  <a:pt x="15795" y="15795"/>
                </a:lnTo>
                <a:lnTo>
                  <a:pt x="4236" y="32950"/>
                </a:lnTo>
                <a:lnTo>
                  <a:pt x="0" y="53975"/>
                </a:lnTo>
                <a:lnTo>
                  <a:pt x="0" y="269620"/>
                </a:lnTo>
                <a:lnTo>
                  <a:pt x="4236" y="290572"/>
                </a:lnTo>
                <a:lnTo>
                  <a:pt x="15795" y="307689"/>
                </a:lnTo>
                <a:lnTo>
                  <a:pt x="32950" y="319234"/>
                </a:lnTo>
                <a:lnTo>
                  <a:pt x="53975" y="323469"/>
                </a:lnTo>
                <a:lnTo>
                  <a:pt x="1314195" y="323469"/>
                </a:lnTo>
                <a:lnTo>
                  <a:pt x="1335220" y="319234"/>
                </a:lnTo>
                <a:lnTo>
                  <a:pt x="1352375" y="307689"/>
                </a:lnTo>
                <a:lnTo>
                  <a:pt x="1363934" y="290572"/>
                </a:lnTo>
                <a:lnTo>
                  <a:pt x="1368170" y="269620"/>
                </a:lnTo>
                <a:lnTo>
                  <a:pt x="1368170" y="53975"/>
                </a:lnTo>
                <a:lnTo>
                  <a:pt x="1363934" y="32950"/>
                </a:lnTo>
                <a:lnTo>
                  <a:pt x="1352375" y="15795"/>
                </a:lnTo>
                <a:lnTo>
                  <a:pt x="1335220" y="4236"/>
                </a:lnTo>
                <a:lnTo>
                  <a:pt x="1314195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375789" y="3752469"/>
            <a:ext cx="2232660" cy="1150620"/>
          </a:xfrm>
          <a:custGeom>
            <a:avLst/>
            <a:gdLst/>
            <a:ahLst/>
            <a:cxnLst/>
            <a:rect l="l" t="t" r="r" b="b"/>
            <a:pathLst>
              <a:path w="2232660" h="1150620">
                <a:moveTo>
                  <a:pt x="2232152" y="0"/>
                </a:moveTo>
                <a:lnTo>
                  <a:pt x="0" y="115036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607940" y="3752469"/>
            <a:ext cx="2088514" cy="1122045"/>
          </a:xfrm>
          <a:custGeom>
            <a:avLst/>
            <a:gdLst/>
            <a:ahLst/>
            <a:cxnLst/>
            <a:rect l="l" t="t" r="r" b="b"/>
            <a:pathLst>
              <a:path w="2088515" h="1122045">
                <a:moveTo>
                  <a:pt x="0" y="0"/>
                </a:moveTo>
                <a:lnTo>
                  <a:pt x="2088261" y="112204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18540" y="1746122"/>
            <a:ext cx="7908925" cy="195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9944">
              <a:lnSpc>
                <a:spcPct val="100000"/>
              </a:lnSpc>
            </a:pP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¿Cualquier estudiante podrá postular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a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un</a:t>
            </a:r>
            <a:r>
              <a:rPr sz="1700" b="1" spc="-5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colegio?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90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Sí, siempre 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cuando los padres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apoderados </a:t>
            </a:r>
            <a:r>
              <a:rPr sz="1400" u="sng" spc="-5" dirty="0">
                <a:solidFill>
                  <a:srgbClr val="244060"/>
                </a:solidFill>
                <a:latin typeface="Verdana"/>
                <a:cs typeface="Verdana"/>
              </a:rPr>
              <a:t>conozcan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, </a:t>
            </a:r>
            <a:r>
              <a:rPr sz="1400" u="sng" spc="-5" dirty="0">
                <a:solidFill>
                  <a:srgbClr val="244060"/>
                </a:solidFill>
                <a:latin typeface="Verdana"/>
                <a:cs typeface="Verdana"/>
              </a:rPr>
              <a:t>adhieran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y se </a:t>
            </a:r>
            <a:r>
              <a:rPr sz="1400" u="sng" spc="-5" dirty="0">
                <a:solidFill>
                  <a:srgbClr val="244060"/>
                </a:solidFill>
                <a:latin typeface="Verdana"/>
                <a:cs typeface="Verdana"/>
              </a:rPr>
              <a:t>comprometan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con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el proyecto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educativo declarado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por el </a:t>
            </a:r>
            <a:r>
              <a:rPr sz="1400" b="1" spc="-5" dirty="0">
                <a:solidFill>
                  <a:srgbClr val="244060"/>
                </a:solidFill>
                <a:latin typeface="Verdana"/>
                <a:cs typeface="Verdana"/>
              </a:rPr>
              <a:t>establecimiento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y a las normas </a:t>
            </a:r>
            <a:r>
              <a:rPr sz="1400" b="1" spc="-15" dirty="0">
                <a:solidFill>
                  <a:srgbClr val="244060"/>
                </a:solidFill>
                <a:latin typeface="Verdana"/>
                <a:cs typeface="Verdana"/>
              </a:rPr>
              <a:t>de 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su reglamento</a:t>
            </a:r>
            <a:r>
              <a:rPr sz="1400" b="1" spc="-13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44060"/>
                </a:solidFill>
                <a:latin typeface="Verdana"/>
                <a:cs typeface="Verdana"/>
              </a:rPr>
              <a:t>interno.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69215" algn="ctr">
              <a:lnSpc>
                <a:spcPct val="100000"/>
              </a:lnSpc>
              <a:spcBef>
                <a:spcPts val="1240"/>
              </a:spcBef>
            </a:pPr>
            <a:r>
              <a:rPr sz="1300" b="1" spc="-1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3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Verdana"/>
                <a:cs typeface="Verdana"/>
              </a:rPr>
              <a:t>PROHÍBE</a:t>
            </a:r>
            <a:endParaRPr sz="1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6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85265"/>
          </a:xfrm>
          <a:custGeom>
            <a:avLst/>
            <a:gdLst/>
            <a:ahLst/>
            <a:cxnLst/>
            <a:rect l="l" t="t" r="r" b="b"/>
            <a:pathLst>
              <a:path w="9144000" h="1485265">
                <a:moveTo>
                  <a:pt x="0" y="1484757"/>
                </a:moveTo>
                <a:lnTo>
                  <a:pt x="9144000" y="1484757"/>
                </a:lnTo>
                <a:lnTo>
                  <a:pt x="9144000" y="0"/>
                </a:lnTo>
                <a:lnTo>
                  <a:pt x="0" y="0"/>
                </a:lnTo>
                <a:lnTo>
                  <a:pt x="0" y="1484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368291" y="1268730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Asegurando Derechos </a:t>
            </a:r>
            <a:r>
              <a:rPr dirty="0"/>
              <a:t>a </a:t>
            </a:r>
            <a:r>
              <a:rPr spc="-5" dirty="0"/>
              <a:t>la Comunidad</a:t>
            </a:r>
            <a:r>
              <a:rPr spc="5" dirty="0"/>
              <a:t> </a:t>
            </a:r>
            <a:r>
              <a:rPr spc="-5" dirty="0"/>
              <a:t>Educativa</a:t>
            </a:r>
          </a:p>
        </p:txBody>
      </p:sp>
      <p:sp>
        <p:nvSpPr>
          <p:cNvPr id="7" name="object 7"/>
          <p:cNvSpPr/>
          <p:nvPr/>
        </p:nvSpPr>
        <p:spPr>
          <a:xfrm>
            <a:off x="468464" y="1000402"/>
            <a:ext cx="3620770" cy="0"/>
          </a:xfrm>
          <a:custGeom>
            <a:avLst/>
            <a:gdLst/>
            <a:ahLst/>
            <a:cxnLst/>
            <a:rect l="l" t="t" r="r" b="b"/>
            <a:pathLst>
              <a:path w="3620770">
                <a:moveTo>
                  <a:pt x="0" y="0"/>
                </a:moveTo>
                <a:lnTo>
                  <a:pt x="3620642" y="0"/>
                </a:lnTo>
              </a:path>
            </a:pathLst>
          </a:custGeom>
          <a:ln w="3932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089146" y="1000402"/>
            <a:ext cx="4623435" cy="0"/>
          </a:xfrm>
          <a:custGeom>
            <a:avLst/>
            <a:gdLst/>
            <a:ahLst/>
            <a:cxnLst/>
            <a:rect l="l" t="t" r="r" b="b"/>
            <a:pathLst>
              <a:path w="4623434">
                <a:moveTo>
                  <a:pt x="0" y="0"/>
                </a:moveTo>
                <a:lnTo>
                  <a:pt x="4623308" y="0"/>
                </a:lnTo>
              </a:path>
            </a:pathLst>
          </a:custGeom>
          <a:ln w="39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291" y="1052702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69">
                <a:moveTo>
                  <a:pt x="203708" y="0"/>
                </a:moveTo>
                <a:lnTo>
                  <a:pt x="0" y="203708"/>
                </a:lnTo>
                <a:lnTo>
                  <a:pt x="203708" y="407416"/>
                </a:lnTo>
                <a:lnTo>
                  <a:pt x="407416" y="203708"/>
                </a:lnTo>
                <a:lnTo>
                  <a:pt x="203708" y="0"/>
                </a:lnTo>
                <a:close/>
              </a:path>
            </a:pathLst>
          </a:custGeom>
          <a:solidFill>
            <a:srgbClr val="46A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7537" y="12"/>
            <a:ext cx="1332103" cy="12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70610" y="1912873"/>
            <a:ext cx="7328534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¿Cuándo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entrará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en vigencia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el nuevo Sistema </a:t>
            </a:r>
            <a:r>
              <a:rPr sz="1700" b="1" dirty="0">
                <a:solidFill>
                  <a:srgbClr val="244060"/>
                </a:solidFill>
                <a:latin typeface="Verdana"/>
                <a:cs typeface="Verdana"/>
              </a:rPr>
              <a:t>de</a:t>
            </a:r>
            <a:r>
              <a:rPr sz="1700" b="1" spc="-170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244060"/>
                </a:solidFill>
                <a:latin typeface="Verdana"/>
                <a:cs typeface="Verdana"/>
              </a:rPr>
              <a:t>Admisión?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727340"/>
            <a:ext cx="4093845" cy="127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</a:pP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El Sistema 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Admisión entrará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vigencia 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gradualmente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en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las diferentes regiones del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país,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una vez que </a:t>
            </a:r>
            <a:r>
              <a:rPr sz="1400" spc="5" dirty="0">
                <a:solidFill>
                  <a:srgbClr val="244060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Presidenta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fije, dentro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un </a:t>
            </a:r>
            <a:r>
              <a:rPr sz="1400" spc="-10" dirty="0">
                <a:solidFill>
                  <a:srgbClr val="244060"/>
                </a:solidFill>
                <a:latin typeface="Verdana"/>
                <a:cs typeface="Verdana"/>
              </a:rPr>
              <a:t>año,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el calendario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itinerario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srgbClr val="244060"/>
                </a:solidFill>
                <a:latin typeface="Verdana"/>
                <a:cs typeface="Verdana"/>
              </a:rPr>
              <a:t>su  </a:t>
            </a:r>
            <a:r>
              <a:rPr sz="1400" dirty="0">
                <a:solidFill>
                  <a:srgbClr val="244060"/>
                </a:solidFill>
                <a:latin typeface="Verdana"/>
                <a:cs typeface="Verdana"/>
              </a:rPr>
              <a:t>implementación.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0240" y="334009"/>
            <a:ext cx="741553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Ley </a:t>
            </a:r>
            <a:r>
              <a:rPr sz="2000" dirty="0">
                <a:solidFill>
                  <a:srgbClr val="FFFFFF"/>
                </a:solidFill>
              </a:rPr>
              <a:t>de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Inclusión: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Asegurando derechos </a:t>
            </a:r>
            <a:r>
              <a:rPr b="0" dirty="0">
                <a:solidFill>
                  <a:srgbClr val="FFFFFF"/>
                </a:solidFill>
                <a:latin typeface="Verdana"/>
                <a:cs typeface="Verdana"/>
              </a:rPr>
              <a:t>a la </a:t>
            </a:r>
            <a:r>
              <a:rPr b="0" spc="-5" dirty="0">
                <a:solidFill>
                  <a:srgbClr val="FFFFFF"/>
                </a:solidFill>
                <a:latin typeface="Verdana"/>
                <a:cs typeface="Verdana"/>
              </a:rPr>
              <a:t>Comunidad</a:t>
            </a:r>
            <a:r>
              <a:rPr b="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Verdana"/>
                <a:cs typeface="Verdana"/>
              </a:rPr>
              <a:t>Educativa</a:t>
            </a:r>
          </a:p>
        </p:txBody>
      </p:sp>
      <p:sp>
        <p:nvSpPr>
          <p:cNvPr id="7" name="object 7"/>
          <p:cNvSpPr/>
          <p:nvPr/>
        </p:nvSpPr>
        <p:spPr>
          <a:xfrm>
            <a:off x="4845684" y="2852889"/>
            <a:ext cx="3974846" cy="3312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7537" y="4194009"/>
            <a:ext cx="4176522" cy="1971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2304</Words>
  <Application>Microsoft Office PowerPoint</Application>
  <PresentationFormat>Presentación en pantalla (4:3)</PresentationFormat>
  <Paragraphs>330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Verdana</vt:lpstr>
      <vt:lpstr>Office Theme</vt:lpstr>
      <vt:lpstr>Ley de Inclusión Escolar</vt:lpstr>
      <vt:lpstr>Pilares Ley de Inclusión</vt:lpstr>
      <vt:lpstr>Nuevos Principios del Sistema Educativo</vt:lpstr>
      <vt:lpstr>Reforzando los Diversos Proyectos Educativos</vt:lpstr>
      <vt:lpstr>Ley de Inclusión: Reforzando los diversos proyectos educativos</vt:lpstr>
      <vt:lpstr>Ley de Inclusión: Reforzando los diversos proyectos educativos</vt:lpstr>
      <vt:lpstr>Ley de Inclusión: Reforzando los diversos proyectos educativos</vt:lpstr>
      <vt:lpstr>Asegurando Derechos a la Comunidad Educativa</vt:lpstr>
      <vt:lpstr>Ley de Inclusión: Asegurando derechos a la Comunidad Educativa</vt:lpstr>
      <vt:lpstr>Ley de Inclusión: asegurando derechos a la Comunidad Educativa</vt:lpstr>
      <vt:lpstr>Ley de Inclusión: asegurando derechos a la Comunidad Educativa</vt:lpstr>
      <vt:lpstr>Mayores Recursos para Fortalecer la Educación</vt:lpstr>
      <vt:lpstr>Ley de Inclusión: Mayores recursos para fortalecer la educación</vt:lpstr>
      <vt:lpstr>Ley de Inclusión: Mayores recursos para fortalecer la educación</vt:lpstr>
      <vt:lpstr>Ley de Inclusión: Mayores recursos para fortalecer la educación</vt:lpstr>
      <vt:lpstr>Ley de Inclusión: Mayores recursos para fortalecer la educación</vt:lpstr>
      <vt:lpstr>Ley de Inclusión: Mayores recursos para fortalecer la educación</vt:lpstr>
      <vt:lpstr>Uso de Recursos para Fines Educativos</vt:lpstr>
      <vt:lpstr>Ley de Inclusión: Uso de recursos para fines educativos</vt:lpstr>
      <vt:lpstr>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Ley de Inclusión: Un marco regulatorio robusto</vt:lpstr>
      <vt:lpstr>Otras Normas que Cambiarán</vt:lpstr>
      <vt:lpstr>Ley de Inclusión: Otras normas que cambairán</vt:lpstr>
      <vt:lpstr>Ley de Inclusión: Otras normas que cambairán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María Campos Martínez</dc:creator>
  <cp:lastModifiedBy>Kimberley Nicole Perez Lutz</cp:lastModifiedBy>
  <cp:revision>7</cp:revision>
  <dcterms:created xsi:type="dcterms:W3CDTF">2016-01-12T14:03:44Z</dcterms:created>
  <dcterms:modified xsi:type="dcterms:W3CDTF">2016-04-26T19:50:32Z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2016-01-12T00:00:00Z</vt:filetime>
  </property>
</Properties>
</file>